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7" r:id="rId11"/>
    <p:sldId id="265" r:id="rId12"/>
    <p:sldId id="266" r:id="rId13"/>
    <p:sldId id="268" r:id="rId14"/>
    <p:sldId id="270" r:id="rId15"/>
    <p:sldId id="269" r:id="rId16"/>
    <p:sldId id="273" r:id="rId17"/>
    <p:sldId id="277" r:id="rId18"/>
    <p:sldId id="271" r:id="rId19"/>
    <p:sldId id="280" r:id="rId20"/>
    <p:sldId id="278" r:id="rId21"/>
    <p:sldId id="272" r:id="rId22"/>
    <p:sldId id="274" r:id="rId23"/>
    <p:sldId id="275" r:id="rId24"/>
    <p:sldId id="279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0000"/>
    <a:srgbClr val="BFBFBF"/>
    <a:srgbClr val="FF0000"/>
    <a:srgbClr val="C0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94"/>
  </p:normalViewPr>
  <p:slideViewPr>
    <p:cSldViewPr snapToGrid="0">
      <p:cViewPr>
        <p:scale>
          <a:sx n="103" d="100"/>
          <a:sy n="103" d="100"/>
        </p:scale>
        <p:origin x="-26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A9F595-7A19-9C42-A749-31434AD472A9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B501A-07E3-D144-BABA-DB273D0651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858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3th av. </a:t>
            </a:r>
            <a:r>
              <a:rPr lang="fr-FR" dirty="0" err="1"/>
              <a:t>jc</a:t>
            </a:r>
            <a:r>
              <a:rPr lang="fr-FR" dirty="0"/>
              <a:t> -&gt; Naissance kanji en chine</a:t>
            </a:r>
          </a:p>
          <a:p>
            <a:r>
              <a:rPr lang="fr-FR" dirty="0"/>
              <a:t>7th après </a:t>
            </a:r>
            <a:r>
              <a:rPr lang="fr-FR" dirty="0" err="1"/>
              <a:t>jc</a:t>
            </a:r>
            <a:r>
              <a:rPr lang="fr-FR" dirty="0"/>
              <a:t> -&gt; kanji au japon</a:t>
            </a:r>
          </a:p>
          <a:p>
            <a:r>
              <a:rPr lang="fr-FR" dirty="0"/>
              <a:t>Birth of the latin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roughly</a:t>
            </a:r>
            <a:r>
              <a:rPr lang="fr-FR" dirty="0"/>
              <a:t> 10 century </a:t>
            </a:r>
            <a:r>
              <a:rPr lang="fr-FR" dirty="0" err="1"/>
              <a:t>before</a:t>
            </a:r>
            <a:r>
              <a:rPr lang="fr-FR" dirty="0"/>
              <a:t> JC.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501A-07E3-D144-BABA-DB273D0651D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186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3th av. </a:t>
            </a:r>
            <a:r>
              <a:rPr lang="fr-FR" dirty="0" err="1"/>
              <a:t>jc</a:t>
            </a:r>
            <a:r>
              <a:rPr lang="fr-FR" dirty="0"/>
              <a:t> -&gt; Naissance kanji en chine</a:t>
            </a:r>
          </a:p>
          <a:p>
            <a:r>
              <a:rPr lang="fr-FR" dirty="0"/>
              <a:t>7th après </a:t>
            </a:r>
            <a:r>
              <a:rPr lang="fr-FR" dirty="0" err="1"/>
              <a:t>jc</a:t>
            </a:r>
            <a:r>
              <a:rPr lang="fr-FR" dirty="0"/>
              <a:t> -&gt; kanji au japon</a:t>
            </a:r>
          </a:p>
          <a:p>
            <a:r>
              <a:rPr lang="fr-FR" dirty="0"/>
              <a:t>Birth of the latin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roughly</a:t>
            </a:r>
            <a:r>
              <a:rPr lang="fr-FR" dirty="0"/>
              <a:t> 10 century </a:t>
            </a:r>
            <a:r>
              <a:rPr lang="fr-FR" dirty="0" err="1"/>
              <a:t>before</a:t>
            </a:r>
            <a:r>
              <a:rPr lang="fr-FR" dirty="0"/>
              <a:t> JC.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501A-07E3-D144-BABA-DB273D0651D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030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3th av. </a:t>
            </a:r>
            <a:r>
              <a:rPr lang="fr-FR" dirty="0" err="1"/>
              <a:t>jc</a:t>
            </a:r>
            <a:r>
              <a:rPr lang="fr-FR" dirty="0"/>
              <a:t> -&gt; Naissance kanji en chine</a:t>
            </a:r>
          </a:p>
          <a:p>
            <a:r>
              <a:rPr lang="fr-FR" dirty="0"/>
              <a:t>7th après </a:t>
            </a:r>
            <a:r>
              <a:rPr lang="fr-FR" dirty="0" err="1"/>
              <a:t>jc</a:t>
            </a:r>
            <a:r>
              <a:rPr lang="fr-FR" dirty="0"/>
              <a:t> -&gt; kanji au japon</a:t>
            </a:r>
          </a:p>
          <a:p>
            <a:r>
              <a:rPr lang="fr-FR" dirty="0"/>
              <a:t>Birth of the latin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roughly</a:t>
            </a:r>
            <a:r>
              <a:rPr lang="fr-FR" dirty="0"/>
              <a:t> 10 century </a:t>
            </a:r>
            <a:r>
              <a:rPr lang="fr-FR" dirty="0" err="1"/>
              <a:t>before</a:t>
            </a:r>
            <a:r>
              <a:rPr lang="fr-FR" dirty="0"/>
              <a:t> JC.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501A-07E3-D144-BABA-DB273D0651D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5869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3th av. </a:t>
            </a:r>
            <a:r>
              <a:rPr lang="fr-FR" dirty="0" err="1"/>
              <a:t>jc</a:t>
            </a:r>
            <a:r>
              <a:rPr lang="fr-FR" dirty="0"/>
              <a:t> -&gt; Naissance kanji en chine</a:t>
            </a:r>
          </a:p>
          <a:p>
            <a:r>
              <a:rPr lang="fr-FR" dirty="0"/>
              <a:t>7th après </a:t>
            </a:r>
            <a:r>
              <a:rPr lang="fr-FR" dirty="0" err="1"/>
              <a:t>jc</a:t>
            </a:r>
            <a:r>
              <a:rPr lang="fr-FR" dirty="0"/>
              <a:t> -&gt; kanji au japon</a:t>
            </a:r>
          </a:p>
          <a:p>
            <a:r>
              <a:rPr lang="fr-FR" dirty="0"/>
              <a:t>Birth of the latin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roughly</a:t>
            </a:r>
            <a:r>
              <a:rPr lang="fr-FR" dirty="0"/>
              <a:t> 10 century </a:t>
            </a:r>
            <a:r>
              <a:rPr lang="fr-FR" dirty="0" err="1"/>
              <a:t>before</a:t>
            </a:r>
            <a:r>
              <a:rPr lang="fr-FR" dirty="0"/>
              <a:t> JC.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501A-07E3-D144-BABA-DB273D0651D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242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3th av. </a:t>
            </a:r>
            <a:r>
              <a:rPr lang="fr-FR" dirty="0" err="1"/>
              <a:t>jc</a:t>
            </a:r>
            <a:r>
              <a:rPr lang="fr-FR" dirty="0"/>
              <a:t> -&gt; Naissance kanji en chine</a:t>
            </a:r>
          </a:p>
          <a:p>
            <a:r>
              <a:rPr lang="fr-FR" dirty="0"/>
              <a:t>7th après </a:t>
            </a:r>
            <a:r>
              <a:rPr lang="fr-FR" dirty="0" err="1"/>
              <a:t>jc</a:t>
            </a:r>
            <a:r>
              <a:rPr lang="fr-FR" dirty="0"/>
              <a:t> -&gt; kanji au japon</a:t>
            </a:r>
          </a:p>
          <a:p>
            <a:r>
              <a:rPr lang="fr-FR" dirty="0"/>
              <a:t>Birth of the latin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roughly</a:t>
            </a:r>
            <a:r>
              <a:rPr lang="fr-FR" dirty="0"/>
              <a:t> 10 century </a:t>
            </a:r>
            <a:r>
              <a:rPr lang="fr-FR" dirty="0" err="1"/>
              <a:t>before</a:t>
            </a:r>
            <a:r>
              <a:rPr lang="fr-FR" dirty="0"/>
              <a:t> JC.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501A-07E3-D144-BABA-DB273D0651D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180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3th av. </a:t>
            </a:r>
            <a:r>
              <a:rPr lang="fr-FR" dirty="0" err="1"/>
              <a:t>jc</a:t>
            </a:r>
            <a:r>
              <a:rPr lang="fr-FR" dirty="0"/>
              <a:t> -&gt; Naissance kanji en chine</a:t>
            </a:r>
          </a:p>
          <a:p>
            <a:r>
              <a:rPr lang="fr-FR" dirty="0"/>
              <a:t>7th après </a:t>
            </a:r>
            <a:r>
              <a:rPr lang="fr-FR" dirty="0" err="1"/>
              <a:t>jc</a:t>
            </a:r>
            <a:r>
              <a:rPr lang="fr-FR" dirty="0"/>
              <a:t> -&gt; kanji au japon</a:t>
            </a:r>
          </a:p>
          <a:p>
            <a:r>
              <a:rPr lang="fr-FR" dirty="0"/>
              <a:t>Birth of the latin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roughly</a:t>
            </a:r>
            <a:r>
              <a:rPr lang="fr-FR" dirty="0"/>
              <a:t> 10 century </a:t>
            </a:r>
            <a:r>
              <a:rPr lang="fr-FR" dirty="0" err="1"/>
              <a:t>before</a:t>
            </a:r>
            <a:r>
              <a:rPr lang="fr-FR" dirty="0"/>
              <a:t> JC.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501A-07E3-D144-BABA-DB273D0651D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017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3th av. </a:t>
            </a:r>
            <a:r>
              <a:rPr lang="fr-FR" dirty="0" err="1"/>
              <a:t>jc</a:t>
            </a:r>
            <a:r>
              <a:rPr lang="fr-FR" dirty="0"/>
              <a:t> -&gt; Naissance kanji en chine</a:t>
            </a:r>
          </a:p>
          <a:p>
            <a:r>
              <a:rPr lang="fr-FR" dirty="0"/>
              <a:t>7th après </a:t>
            </a:r>
            <a:r>
              <a:rPr lang="fr-FR" dirty="0" err="1"/>
              <a:t>jc</a:t>
            </a:r>
            <a:r>
              <a:rPr lang="fr-FR" dirty="0"/>
              <a:t> -&gt; kanji au japon</a:t>
            </a:r>
          </a:p>
          <a:p>
            <a:r>
              <a:rPr lang="fr-FR" dirty="0"/>
              <a:t>Birth of the latin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roughly</a:t>
            </a:r>
            <a:r>
              <a:rPr lang="fr-FR" dirty="0"/>
              <a:t> 10 century </a:t>
            </a:r>
            <a:r>
              <a:rPr lang="fr-FR" dirty="0" err="1"/>
              <a:t>before</a:t>
            </a:r>
            <a:r>
              <a:rPr lang="fr-FR" dirty="0"/>
              <a:t> JC.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501A-07E3-D144-BABA-DB273D0651D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766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FCA1F-3A4C-4830-D731-1F5D75A5C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5D5F5F-75FC-4DDB-4C6A-EA77B94DE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84B67-2265-D29E-832B-FA11E8434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77FC-F28B-3A4E-AF0A-2AB96CDDD822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8FA46-9007-82F7-708C-BEA7D2E86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1B127-9F3A-BA6A-6B27-C3A2AF66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49E1-4CB7-0841-80BB-C025946134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975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9838C-D4C5-7BD7-05B7-A6CEBA15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9D2047-9A45-F845-C771-27CEB339A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FEE5B-BF45-DF7B-0A15-D368B8B9C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77FC-F28B-3A4E-AF0A-2AB96CDDD822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67ADF-0F04-9B21-97FC-BB189F6E6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0AF02-E325-391A-AC8A-AC3A6CBE7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49E1-4CB7-0841-80BB-C025946134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115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E3673C-F94D-9628-1AF8-8748453273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2CCE3D-64CB-0855-8E40-C00C85F8E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EDDF3-F915-6E1E-F782-D68F16829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77FC-F28B-3A4E-AF0A-2AB96CDDD822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4B754-6A25-B383-1C73-DA5072D22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EE2E-BE4A-F7C1-DD61-C9AA5A58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49E1-4CB7-0841-80BB-C025946134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024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2A0F-924E-8D3B-2A52-1AD39F678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18EF4-55DE-869C-5EE1-61BF9852C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F5A55-A12C-FA35-89F3-6ED7549B8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77FC-F28B-3A4E-AF0A-2AB96CDDD822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FB9AB-DB86-9D6A-8AFA-D6529F599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891FD-DCFA-9A22-0A3E-64326F684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49E1-4CB7-0841-80BB-C025946134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730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07BE9-F1F5-BA80-6E14-B9CADFB35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012F3-C0BE-DBC1-7ABB-C14CE3BC8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459AE-B361-6EBB-C6CB-BC9689335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77FC-F28B-3A4E-AF0A-2AB96CDDD822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DE217-8C60-233B-87DE-ED250D115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0152B-DCFF-9508-9618-6DA9022D4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49E1-4CB7-0841-80BB-C025946134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1343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7C406-0C1E-2B35-B2A8-378B9948D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03F79-720A-BEDA-BE4E-9F889B8F73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829233-1AB1-5611-F376-005776092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625E55-C7B5-4D9F-7D94-E2C5DF151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77FC-F28B-3A4E-AF0A-2AB96CDDD822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ED616-920D-BF03-E5B5-E2FD100F0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2FE72-181C-38BF-6CD0-15FEB32EA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49E1-4CB7-0841-80BB-C025946134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786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241EE-0407-1903-F38E-B5B3219E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62DA9-3EA0-2932-DA63-90824B709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4D875-2B78-C0B0-26F9-DEB525FDB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8D6986-2CB9-B50E-77FA-B4BE36B10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C771BB-CB1D-C211-76C0-FD743B149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6CD5CC-D72A-BBB5-91DE-3771B233D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77FC-F28B-3A4E-AF0A-2AB96CDDD822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3B7FDE-E074-8AEA-99B4-31AEF3EF3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B2AA16-E286-F3B5-5AB3-63C61C9C1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49E1-4CB7-0841-80BB-C025946134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527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5EACC-F3AC-3621-EB83-3C5D2419E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A34E75-2DA4-8BD4-A4D9-56C6F63A3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77FC-F28B-3A4E-AF0A-2AB96CDDD822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2B3D6-965E-8137-292D-4157ABDAB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26E2A9-C0DF-8895-0029-CCC0F2EB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49E1-4CB7-0841-80BB-C025946134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247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D50737-AD0D-0343-191F-B16CBB1D0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77FC-F28B-3A4E-AF0A-2AB96CDDD822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5E5DA0-D2FB-3A04-7673-466F0CC17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25673-5DA3-EB08-A09A-7F8DA019D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49E1-4CB7-0841-80BB-C025946134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5684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391CA-B6BC-404D-5485-345B1F311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36CF7-DA82-6306-7576-A7748C49D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64E170-C3E8-7AAB-0F4B-DCBF21CF7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4E9FA-815D-A3D6-C063-6E9CCA7D7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77FC-F28B-3A4E-AF0A-2AB96CDDD822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E5CD8-7460-8FC5-3D03-849DB1409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5630B-3711-05EA-1E94-457C882DD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49E1-4CB7-0841-80BB-C025946134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4338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9CB9C-772D-9D3F-F421-41682D13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F33B4-AECC-4582-B36E-7ADC3E3EC2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BBEFC-878F-5061-1081-A262D21D1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D432E-6E68-C071-A3CA-4BDAE454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77FC-F28B-3A4E-AF0A-2AB96CDDD822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2BDA0-7FFF-E8E1-6A43-25261D0F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E8F21-D55F-CC10-95CF-511DFB74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49E1-4CB7-0841-80BB-C025946134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82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3AC9B6-3D38-B802-0BFF-0AD573963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23AEF-0F27-438E-9417-B13684ED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CCA9A-D5E6-31C4-0DBF-C07080555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ED77FC-F28B-3A4E-AF0A-2AB96CDDD822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C113A-8926-84F4-9E43-3418EA8BB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7C39D-D73A-FDDD-B649-78DA22DC8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2149E1-4CB7-0841-80BB-C025946134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806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41C3A-E920-90D7-6BDA-9E4AB73CA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2081"/>
            <a:ext cx="9144000" cy="827881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latin typeface="Avenir Next" panose="020B0503020202020204" pitchFamily="34" charset="0"/>
              </a:rPr>
              <a:t>Japanese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F87F50-F760-D090-2445-690B03CD5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35636"/>
            <a:ext cx="9144000" cy="827881"/>
          </a:xfrm>
        </p:spPr>
        <p:txBody>
          <a:bodyPr>
            <a:normAutofit lnSpcReduction="10000"/>
          </a:bodyPr>
          <a:lstStyle/>
          <a:p>
            <a:pPr algn="l"/>
            <a:r>
              <a:rPr lang="fr-FR">
                <a:latin typeface="Avenir Next" panose="020B0503020202020204" pitchFamily="34" charset="0"/>
              </a:rPr>
              <a:t>Arno WILHELM</a:t>
            </a:r>
          </a:p>
          <a:p>
            <a:pPr algn="l"/>
            <a:r>
              <a:rPr lang="fr-FR">
                <a:latin typeface="Avenir Next" panose="020B0503020202020204" pitchFamily="34" charset="0"/>
              </a:rPr>
              <a:t>IDU-3</a:t>
            </a:r>
            <a:endParaRPr lang="fr-FR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822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67DC-4173-583C-CC2B-E4DDAB4C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Avenir Next" panose="020B0503020202020204" pitchFamily="34" charset="0"/>
              </a:rPr>
              <a:t>Syllabary</a:t>
            </a:r>
            <a:endParaRPr lang="fr-FR" dirty="0">
              <a:latin typeface="Avenir Next" panose="020B0503020202020204" pitchFamily="34" charset="0"/>
            </a:endParaRPr>
          </a:p>
        </p:txBody>
      </p:sp>
      <p:pic>
        <p:nvPicPr>
          <p:cNvPr id="1026" name="Picture 2" descr="27 Downloadable Hiragana Charts">
            <a:extLst>
              <a:ext uri="{FF2B5EF4-FFF2-40B4-BE49-F238E27FC236}">
                <a16:creationId xmlns:a16="http://schemas.microsoft.com/office/drawing/2014/main" id="{3ECB1F81-41A9-CD33-6B42-3B21A4A96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080" y="1446932"/>
            <a:ext cx="8353839" cy="504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30F98-D7A3-850A-BC84-2AB6BA215687}"/>
              </a:ext>
            </a:extLst>
          </p:cNvPr>
          <p:cNvSpPr txBox="1">
            <a:spLocks/>
          </p:cNvSpPr>
          <p:nvPr/>
        </p:nvSpPr>
        <p:spPr>
          <a:xfrm>
            <a:off x="838204" y="7548531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Ideograms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F1ACAED-F3BC-BB4A-0DF2-665D050F7126}"/>
              </a:ext>
            </a:extLst>
          </p:cNvPr>
          <p:cNvSpPr txBox="1">
            <a:spLocks/>
          </p:cNvSpPr>
          <p:nvPr/>
        </p:nvSpPr>
        <p:spPr>
          <a:xfrm>
            <a:off x="838204" y="8327154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Words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AAE853-0952-2634-1ECC-7719A7B9E6C7}"/>
              </a:ext>
            </a:extLst>
          </p:cNvPr>
          <p:cNvSpPr txBox="1">
            <a:spLocks/>
          </p:cNvSpPr>
          <p:nvPr/>
        </p:nvSpPr>
        <p:spPr>
          <a:xfrm>
            <a:off x="838204" y="9105777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Grammar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B5878E-A228-C76F-898E-309B550C4040}"/>
              </a:ext>
            </a:extLst>
          </p:cNvPr>
          <p:cNvSpPr txBox="1">
            <a:spLocks/>
          </p:cNvSpPr>
          <p:nvPr/>
        </p:nvSpPr>
        <p:spPr>
          <a:xfrm>
            <a:off x="838204" y="9884400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Avenir Next" panose="020B0503020202020204" pitchFamily="34" charset="0"/>
              </a:rPr>
              <a:t>Reading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ABB410-05A2-1628-5619-39B9A2DD3C99}"/>
              </a:ext>
            </a:extLst>
          </p:cNvPr>
          <p:cNvSpPr txBox="1">
            <a:spLocks/>
          </p:cNvSpPr>
          <p:nvPr/>
        </p:nvSpPr>
        <p:spPr>
          <a:xfrm>
            <a:off x="3169024" y="365125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venir Next" panose="020B0503020202020204" pitchFamily="34" charset="0"/>
              </a:rPr>
              <a:t> : Stroke Order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1249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67DC-4173-583C-CC2B-E4DDAB4C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Avenir Next" panose="020B0503020202020204" pitchFamily="34" charset="0"/>
              </a:rPr>
              <a:t>Syllabary</a:t>
            </a:r>
            <a:endParaRPr lang="fr-FR" dirty="0">
              <a:latin typeface="Avenir Next" panose="020B0503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4C5ABC-0DF8-BF75-B97C-35B3F3F0C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270773"/>
              </p:ext>
            </p:extLst>
          </p:nvPr>
        </p:nvGraphicFramePr>
        <p:xfrm>
          <a:off x="838200" y="1503188"/>
          <a:ext cx="10515604" cy="4907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55964">
                  <a:extLst>
                    <a:ext uri="{9D8B030D-6E8A-4147-A177-3AD203B41FA5}">
                      <a16:colId xmlns:a16="http://schemas.microsoft.com/office/drawing/2014/main" val="2280265793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5861586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987760568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65913899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225493209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78175455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676764255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53244355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674640188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026634183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137554538"/>
                    </a:ext>
                  </a:extLst>
                </a:gridCol>
              </a:tblGrid>
              <a:tr h="600273"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ø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t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62114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ア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カ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サ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タ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ナ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ハ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マ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ヤ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ラ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ワ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561860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イ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キ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シ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チ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ニ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ヒ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ミ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リ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56842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ウ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ク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ス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ツ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ヌ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フ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ム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ユ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ル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445468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エ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ケ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セ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テ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ネ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ヘ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メ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レ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772607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オ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コ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ソ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ト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ノ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ホ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モ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ヨ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ロ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ヲ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071369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ン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856794"/>
                  </a:ext>
                </a:extLst>
              </a:tr>
            </a:tbl>
          </a:graphicData>
        </a:graphic>
      </p:graphicFrame>
      <p:pic>
        <p:nvPicPr>
          <p:cNvPr id="3" name="Picture 2" descr="Calligraphie japonaise : les différents styles - Cours de japonais avec  Sophie">
            <a:extLst>
              <a:ext uri="{FF2B5EF4-FFF2-40B4-BE49-F238E27FC236}">
                <a16:creationId xmlns:a16="http://schemas.microsoft.com/office/drawing/2014/main" id="{66C643B8-5E73-D355-95ED-A66DAD5AE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3900" y="941559"/>
            <a:ext cx="7456497" cy="497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D94E4E-C24B-2A79-4D26-2AA0D9B85714}"/>
              </a:ext>
            </a:extLst>
          </p:cNvPr>
          <p:cNvSpPr txBox="1">
            <a:spLocks/>
          </p:cNvSpPr>
          <p:nvPr/>
        </p:nvSpPr>
        <p:spPr>
          <a:xfrm>
            <a:off x="838204" y="7548531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Ideograms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F7B8E5-877B-A1A7-4CBF-966AD2F90F8F}"/>
              </a:ext>
            </a:extLst>
          </p:cNvPr>
          <p:cNvSpPr txBox="1">
            <a:spLocks/>
          </p:cNvSpPr>
          <p:nvPr/>
        </p:nvSpPr>
        <p:spPr>
          <a:xfrm>
            <a:off x="838204" y="8327154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Words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F2106F-CCD3-BC92-1BA1-3BFFBDD08441}"/>
              </a:ext>
            </a:extLst>
          </p:cNvPr>
          <p:cNvSpPr txBox="1">
            <a:spLocks/>
          </p:cNvSpPr>
          <p:nvPr/>
        </p:nvSpPr>
        <p:spPr>
          <a:xfrm>
            <a:off x="838204" y="9105777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Grammar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021A79-812A-4ED9-D4E6-F53010B76FFE}"/>
              </a:ext>
            </a:extLst>
          </p:cNvPr>
          <p:cNvSpPr txBox="1">
            <a:spLocks/>
          </p:cNvSpPr>
          <p:nvPr/>
        </p:nvSpPr>
        <p:spPr>
          <a:xfrm>
            <a:off x="838204" y="9884400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Avenir Next" panose="020B0503020202020204" pitchFamily="34" charset="0"/>
              </a:rPr>
              <a:t>Reading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F0A286-E788-304A-A8F4-D5B27AC0C0FE}"/>
              </a:ext>
            </a:extLst>
          </p:cNvPr>
          <p:cNvSpPr txBox="1">
            <a:spLocks/>
          </p:cNvSpPr>
          <p:nvPr/>
        </p:nvSpPr>
        <p:spPr>
          <a:xfrm>
            <a:off x="3169024" y="365125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Avenir Next" panose="020B0503020202020204" pitchFamily="34" charset="0"/>
              </a:rPr>
              <a:t> : Katakana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1563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398AA0-3C03-04B4-5CB8-BD30300C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70" y="563561"/>
            <a:ext cx="4542183" cy="5730875"/>
          </a:xfrm>
        </p:spPr>
        <p:txBody>
          <a:bodyPr>
            <a:normAutofit/>
          </a:bodyPr>
          <a:lstStyle/>
          <a:p>
            <a:r>
              <a:rPr lang="fr-FR" sz="5400" dirty="0" err="1">
                <a:latin typeface="Avenir Next" panose="020B0503020202020204" pitchFamily="34" charset="0"/>
              </a:rPr>
              <a:t>Ideograms</a:t>
            </a:r>
            <a:endParaRPr lang="fr-FR" sz="5400" dirty="0">
              <a:latin typeface="Avenir Next" panose="020B0503020202020204" pitchFamily="34" charset="0"/>
            </a:endParaRPr>
          </a:p>
        </p:txBody>
      </p:sp>
      <p:pic>
        <p:nvPicPr>
          <p:cNvPr id="2050" name="Picture 2" descr="Calligraphie japonaise : les différents styles - Cours de japonais avec  Sophie">
            <a:extLst>
              <a:ext uri="{FF2B5EF4-FFF2-40B4-BE49-F238E27FC236}">
                <a16:creationId xmlns:a16="http://schemas.microsoft.com/office/drawing/2014/main" id="{32CF96C0-1009-22EB-8B7E-759A92A80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512" y="941559"/>
            <a:ext cx="7456497" cy="497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3837A50-F774-D8D6-DEEB-F9A0FE1FD846}"/>
              </a:ext>
            </a:extLst>
          </p:cNvPr>
          <p:cNvSpPr txBox="1">
            <a:spLocks/>
          </p:cNvSpPr>
          <p:nvPr/>
        </p:nvSpPr>
        <p:spPr>
          <a:xfrm>
            <a:off x="838200" y="-1231421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Syllabary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06F0D-E0A6-ADA8-6F09-1C91C1C14537}"/>
              </a:ext>
            </a:extLst>
          </p:cNvPr>
          <p:cNvSpPr txBox="1">
            <a:spLocks/>
          </p:cNvSpPr>
          <p:nvPr/>
        </p:nvSpPr>
        <p:spPr>
          <a:xfrm>
            <a:off x="838200" y="7299481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Words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35BBD5-68A3-8F8B-2D49-01C21A8D32BC}"/>
              </a:ext>
            </a:extLst>
          </p:cNvPr>
          <p:cNvSpPr txBox="1">
            <a:spLocks/>
          </p:cNvSpPr>
          <p:nvPr/>
        </p:nvSpPr>
        <p:spPr>
          <a:xfrm>
            <a:off x="838200" y="8078104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Grammar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BC08E3-4F14-2CB6-932D-67109558B6DD}"/>
              </a:ext>
            </a:extLst>
          </p:cNvPr>
          <p:cNvSpPr txBox="1">
            <a:spLocks/>
          </p:cNvSpPr>
          <p:nvPr/>
        </p:nvSpPr>
        <p:spPr>
          <a:xfrm>
            <a:off x="838200" y="8856727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Avenir Next" panose="020B0503020202020204" pitchFamily="34" charset="0"/>
              </a:rPr>
              <a:t>Reading</a:t>
            </a:r>
          </a:p>
        </p:txBody>
      </p:sp>
    </p:spTree>
    <p:extLst>
      <p:ext uri="{BB962C8B-B14F-4D97-AF65-F5344CB8AC3E}">
        <p14:creationId xmlns:p14="http://schemas.microsoft.com/office/powerpoint/2010/main" val="3685173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hina–Japan–South Korea Trilateral Summit Wikipedia, 46% OFF">
            <a:extLst>
              <a:ext uri="{FF2B5EF4-FFF2-40B4-BE49-F238E27FC236}">
                <a16:creationId xmlns:a16="http://schemas.microsoft.com/office/drawing/2014/main" id="{7BA79B95-0454-67A8-B16C-6C98FF3CE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184" y="2024220"/>
            <a:ext cx="5635578" cy="357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7963092-14C0-4BC3-36D0-FE43176D5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087" y="1690687"/>
            <a:ext cx="6278068" cy="424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Kana: Japanese Syllabary">
            <a:extLst>
              <a:ext uri="{FF2B5EF4-FFF2-40B4-BE49-F238E27FC236}">
                <a16:creationId xmlns:a16="http://schemas.microsoft.com/office/drawing/2014/main" id="{99C1E014-30AF-80E6-465D-1B8A0E188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3" b="858"/>
          <a:stretch/>
        </p:blipFill>
        <p:spPr bwMode="auto">
          <a:xfrm>
            <a:off x="6064762" y="7191533"/>
            <a:ext cx="5785194" cy="243928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9031E57-ABCE-7428-2E5C-352F5CD71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>
                <a:latin typeface="Avenir Next" panose="020B0503020202020204" pitchFamily="34" charset="0"/>
              </a:rPr>
              <a:t>Ideograms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35CB29-B5E3-0479-96CB-9683292B57DD}"/>
              </a:ext>
            </a:extLst>
          </p:cNvPr>
          <p:cNvSpPr txBox="1">
            <a:spLocks/>
          </p:cNvSpPr>
          <p:nvPr/>
        </p:nvSpPr>
        <p:spPr>
          <a:xfrm>
            <a:off x="3653118" y="365124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Avenir Next" panose="020B0503020202020204" pitchFamily="34" charset="0"/>
              </a:rPr>
              <a:t> : </a:t>
            </a:r>
            <a:r>
              <a:rPr lang="fr-FR" dirty="0" err="1">
                <a:latin typeface="Avenir Next" panose="020B0503020202020204" pitchFamily="34" charset="0"/>
              </a:rPr>
              <a:t>Kanji’s</a:t>
            </a:r>
            <a:r>
              <a:rPr lang="fr-FR" dirty="0">
                <a:latin typeface="Avenir Next" panose="020B0503020202020204" pitchFamily="34" charset="0"/>
              </a:rPr>
              <a:t> </a:t>
            </a:r>
            <a:r>
              <a:rPr lang="fr-FR" dirty="0" err="1">
                <a:latin typeface="Avenir Next" panose="020B0503020202020204" pitchFamily="34" charset="0"/>
              </a:rPr>
              <a:t>History</a:t>
            </a:r>
            <a:endParaRPr lang="fr-FR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A86A3A-4ED2-A899-0C1B-4FFF33132F6C}"/>
              </a:ext>
            </a:extLst>
          </p:cNvPr>
          <p:cNvSpPr txBox="1">
            <a:spLocks/>
          </p:cNvSpPr>
          <p:nvPr/>
        </p:nvSpPr>
        <p:spPr>
          <a:xfrm>
            <a:off x="838200" y="7299481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Words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A889F39-0029-D799-8417-C4E9C490F499}"/>
              </a:ext>
            </a:extLst>
          </p:cNvPr>
          <p:cNvSpPr txBox="1">
            <a:spLocks/>
          </p:cNvSpPr>
          <p:nvPr/>
        </p:nvSpPr>
        <p:spPr>
          <a:xfrm>
            <a:off x="838200" y="8078104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Grammar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4D25601-A939-80A8-FC18-9C55601A6057}"/>
              </a:ext>
            </a:extLst>
          </p:cNvPr>
          <p:cNvSpPr txBox="1">
            <a:spLocks/>
          </p:cNvSpPr>
          <p:nvPr/>
        </p:nvSpPr>
        <p:spPr>
          <a:xfrm>
            <a:off x="838200" y="8856727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Avenir Next" panose="020B0503020202020204" pitchFamily="34" charset="0"/>
              </a:rPr>
              <a:t>Reading</a:t>
            </a:r>
          </a:p>
        </p:txBody>
      </p:sp>
    </p:spTree>
    <p:extLst>
      <p:ext uri="{BB962C8B-B14F-4D97-AF65-F5344CB8AC3E}">
        <p14:creationId xmlns:p14="http://schemas.microsoft.com/office/powerpoint/2010/main" val="3092161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7963092-14C0-4BC3-36D0-FE43176D5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93" y="2003612"/>
            <a:ext cx="5364849" cy="362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ABFB72-6CEC-B28F-B1C4-A855EB1DF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>
                <a:latin typeface="Avenir Next" panose="020B0503020202020204" pitchFamily="34" charset="0"/>
              </a:rPr>
              <a:t>Ideograms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620C192-260D-7A53-1A37-E795910DC776}"/>
              </a:ext>
            </a:extLst>
          </p:cNvPr>
          <p:cNvSpPr txBox="1">
            <a:spLocks/>
          </p:cNvSpPr>
          <p:nvPr/>
        </p:nvSpPr>
        <p:spPr>
          <a:xfrm>
            <a:off x="3653118" y="365124"/>
            <a:ext cx="67549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Avenir Next" panose="020B0503020202020204" pitchFamily="34" charset="0"/>
              </a:rPr>
              <a:t> : </a:t>
            </a:r>
            <a:r>
              <a:rPr lang="fr-FR" dirty="0" err="1">
                <a:latin typeface="Avenir Next" panose="020B0503020202020204" pitchFamily="34" charset="0"/>
              </a:rPr>
              <a:t>From</a:t>
            </a:r>
            <a:r>
              <a:rPr lang="fr-FR" dirty="0">
                <a:latin typeface="Avenir Next" panose="020B0503020202020204" pitchFamily="34" charset="0"/>
              </a:rPr>
              <a:t> Kanji to Kana</a:t>
            </a:r>
            <a:endParaRPr lang="fr-FR" dirty="0"/>
          </a:p>
        </p:txBody>
      </p:sp>
      <p:pic>
        <p:nvPicPr>
          <p:cNvPr id="7" name="Picture 6" descr="A group of black and red symbols&#10;&#10;Description automatically generated">
            <a:extLst>
              <a:ext uri="{FF2B5EF4-FFF2-40B4-BE49-F238E27FC236}">
                <a16:creationId xmlns:a16="http://schemas.microsoft.com/office/drawing/2014/main" id="{36332DDB-7D1F-3A1E-78FF-3C4963F0A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666" y="2224523"/>
            <a:ext cx="2321112" cy="318625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D0856D-13E9-8642-FFF9-00A79AF0D7DC}"/>
              </a:ext>
            </a:extLst>
          </p:cNvPr>
          <p:cNvSpPr txBox="1">
            <a:spLocks/>
          </p:cNvSpPr>
          <p:nvPr/>
        </p:nvSpPr>
        <p:spPr>
          <a:xfrm>
            <a:off x="838200" y="7299481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Words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3B2153D-1491-C185-9128-1DA2D6023035}"/>
              </a:ext>
            </a:extLst>
          </p:cNvPr>
          <p:cNvSpPr txBox="1">
            <a:spLocks/>
          </p:cNvSpPr>
          <p:nvPr/>
        </p:nvSpPr>
        <p:spPr>
          <a:xfrm>
            <a:off x="838200" y="8078104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Grammar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CF58592-ABEA-7EE8-7188-8EBBA4A9F332}"/>
              </a:ext>
            </a:extLst>
          </p:cNvPr>
          <p:cNvSpPr txBox="1">
            <a:spLocks/>
          </p:cNvSpPr>
          <p:nvPr/>
        </p:nvSpPr>
        <p:spPr>
          <a:xfrm>
            <a:off x="838200" y="8856727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Avenir Next" panose="020B0503020202020204" pitchFamily="34" charset="0"/>
              </a:rPr>
              <a:t>Reading</a:t>
            </a:r>
          </a:p>
        </p:txBody>
      </p:sp>
    </p:spTree>
    <p:extLst>
      <p:ext uri="{BB962C8B-B14F-4D97-AF65-F5344CB8AC3E}">
        <p14:creationId xmlns:p14="http://schemas.microsoft.com/office/powerpoint/2010/main" val="1261822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8AC7C96-4FFC-9016-29F1-134BE1262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57282" cy="1325563"/>
          </a:xfrm>
        </p:spPr>
        <p:txBody>
          <a:bodyPr/>
          <a:lstStyle/>
          <a:p>
            <a:r>
              <a:rPr lang="fr-FR" dirty="0" err="1">
                <a:latin typeface="Avenir Next" panose="020B0503020202020204" pitchFamily="34" charset="0"/>
              </a:rPr>
              <a:t>Ideograms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0B48DB7-CDF3-0251-0C6F-155EB76386B2}"/>
              </a:ext>
            </a:extLst>
          </p:cNvPr>
          <p:cNvSpPr txBox="1">
            <a:spLocks/>
          </p:cNvSpPr>
          <p:nvPr/>
        </p:nvSpPr>
        <p:spPr>
          <a:xfrm>
            <a:off x="3653117" y="365124"/>
            <a:ext cx="76991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Avenir Next" panose="020B0503020202020204" pitchFamily="34" charset="0"/>
              </a:rPr>
              <a:t> : </a:t>
            </a:r>
            <a:r>
              <a:rPr lang="fr-FR" dirty="0" err="1">
                <a:latin typeface="Avenir Next" panose="020B0503020202020204" pitchFamily="34" charset="0"/>
              </a:rPr>
              <a:t>Too</a:t>
            </a:r>
            <a:r>
              <a:rPr lang="fr-FR" dirty="0">
                <a:latin typeface="Avenir Next" panose="020B0503020202020204" pitchFamily="34" charset="0"/>
              </a:rPr>
              <a:t> hard to </a:t>
            </a:r>
            <a:r>
              <a:rPr lang="fr-FR" dirty="0" err="1">
                <a:latin typeface="Avenir Next" panose="020B0503020202020204" pitchFamily="34" charset="0"/>
              </a:rPr>
              <a:t>learn</a:t>
            </a:r>
            <a:r>
              <a:rPr lang="fr-FR" dirty="0">
                <a:latin typeface="Avenir Next" panose="020B0503020202020204" pitchFamily="34" charset="0"/>
              </a:rPr>
              <a:t> kanji ?</a:t>
            </a:r>
            <a:endParaRPr lang="fr-FR" dirty="0"/>
          </a:p>
        </p:txBody>
      </p:sp>
      <p:pic>
        <p:nvPicPr>
          <p:cNvPr id="14" name="Picture 13" descr="A white lines on a black background&#10;&#10;Description automatically generated">
            <a:extLst>
              <a:ext uri="{FF2B5EF4-FFF2-40B4-BE49-F238E27FC236}">
                <a16:creationId xmlns:a16="http://schemas.microsoft.com/office/drawing/2014/main" id="{68381DC3-1D85-8FEC-F932-2D0ABB453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7"/>
            <a:ext cx="4781550" cy="4519271"/>
          </a:xfrm>
          <a:prstGeom prst="rect">
            <a:avLst/>
          </a:prstGeom>
        </p:spPr>
      </p:pic>
      <p:pic>
        <p:nvPicPr>
          <p:cNvPr id="16" name="Picture 15" descr="A white lines on a black background&#10;&#10;Description automatically generated">
            <a:extLst>
              <a:ext uri="{FF2B5EF4-FFF2-40B4-BE49-F238E27FC236}">
                <a16:creationId xmlns:a16="http://schemas.microsoft.com/office/drawing/2014/main" id="{A592AA4B-E7EC-CCD1-527F-230C81380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861" y="1690687"/>
            <a:ext cx="1888806" cy="191312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8D56989-4CA7-ADC2-A72E-84803BD5E881}"/>
              </a:ext>
            </a:extLst>
          </p:cNvPr>
          <p:cNvSpPr txBox="1">
            <a:spLocks/>
          </p:cNvSpPr>
          <p:nvPr/>
        </p:nvSpPr>
        <p:spPr>
          <a:xfrm>
            <a:off x="7101226" y="3603812"/>
            <a:ext cx="750154" cy="949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＋</a:t>
            </a:r>
          </a:p>
        </p:txBody>
      </p:sp>
      <p:pic>
        <p:nvPicPr>
          <p:cNvPr id="19" name="Picture 18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920DC948-B39A-BA5D-4F63-1BDAE106A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496" y="4513052"/>
            <a:ext cx="1851171" cy="169690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D95769-A98D-CAB5-44FE-FBCC1DAE1842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5619750" y="2647250"/>
            <a:ext cx="870848" cy="1303073"/>
          </a:xfrm>
          <a:prstGeom prst="straightConnector1">
            <a:avLst/>
          </a:prstGeom>
          <a:ln w="38100" cap="sq">
            <a:round/>
            <a:headEnd w="lg" len="lg"/>
            <a:tailEnd type="triangle" w="lg" len="lg"/>
          </a:ln>
          <a:effectLst>
            <a:softEdge rad="0"/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9A2776-61E8-FCA5-5869-95C4A1F0174C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>
            <a:off x="5619751" y="3950323"/>
            <a:ext cx="906239" cy="1411182"/>
          </a:xfrm>
          <a:prstGeom prst="straightConnector1">
            <a:avLst/>
          </a:prstGeom>
          <a:ln w="38100" cap="sq">
            <a:round/>
            <a:headEnd w="lg" len="lg"/>
            <a:tailEnd type="triangle" w="lg" len="lg"/>
          </a:ln>
          <a:effectLst>
            <a:softEdge rad="0"/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C08D718-9990-485F-3D65-18AC0DB8A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317" y="4081443"/>
            <a:ext cx="1863757" cy="547073"/>
          </a:xfrm>
          <a:prstGeom prst="rect">
            <a:avLst/>
          </a:prstGeom>
        </p:spPr>
      </p:pic>
      <p:pic>
        <p:nvPicPr>
          <p:cNvPr id="26" name="Picture 25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9C37EA5A-29A8-15DB-31CC-BF401A3617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7170" y="1690687"/>
            <a:ext cx="1863756" cy="1663446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B8BF54C3-EE98-3700-9563-895AE0CDD945}"/>
              </a:ext>
            </a:extLst>
          </p:cNvPr>
          <p:cNvSpPr txBox="1">
            <a:spLocks/>
          </p:cNvSpPr>
          <p:nvPr/>
        </p:nvSpPr>
        <p:spPr>
          <a:xfrm>
            <a:off x="9943971" y="3292400"/>
            <a:ext cx="750154" cy="949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＋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A1349E-9098-77FD-06C8-EF78148DD53B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 flipV="1">
            <a:off x="8434667" y="2522410"/>
            <a:ext cx="895667" cy="12484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tailEnd type="triangle" w="lg" len="lg"/>
          </a:ln>
          <a:effectLst>
            <a:softEdge rad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7B121E-9882-EF77-AB02-D54B3A3F6329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8434667" y="2647250"/>
            <a:ext cx="888282" cy="170773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tailEnd type="triangle" w="lg" len="lg"/>
          </a:ln>
          <a:effectLst>
            <a:softEdge rad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F00F0F83-C3E7-3D2D-5574-F33B4CA75007}"/>
              </a:ext>
            </a:extLst>
          </p:cNvPr>
          <p:cNvSpPr txBox="1">
            <a:spLocks/>
          </p:cNvSpPr>
          <p:nvPr/>
        </p:nvSpPr>
        <p:spPr>
          <a:xfrm>
            <a:off x="838200" y="7299481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Words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3EC233BD-3A85-34D5-2FE4-8867D080E0AB}"/>
              </a:ext>
            </a:extLst>
          </p:cNvPr>
          <p:cNvSpPr txBox="1">
            <a:spLocks/>
          </p:cNvSpPr>
          <p:nvPr/>
        </p:nvSpPr>
        <p:spPr>
          <a:xfrm>
            <a:off x="838200" y="8078104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Grammar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6012D18A-EA22-717B-A71E-6473CEA7DB64}"/>
              </a:ext>
            </a:extLst>
          </p:cNvPr>
          <p:cNvSpPr txBox="1">
            <a:spLocks/>
          </p:cNvSpPr>
          <p:nvPr/>
        </p:nvSpPr>
        <p:spPr>
          <a:xfrm>
            <a:off x="838200" y="8856727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Avenir Next" panose="020B0503020202020204" pitchFamily="34" charset="0"/>
              </a:rPr>
              <a:t>Reading</a:t>
            </a:r>
          </a:p>
        </p:txBody>
      </p:sp>
    </p:spTree>
    <p:extLst>
      <p:ext uri="{BB962C8B-B14F-4D97-AF65-F5344CB8AC3E}">
        <p14:creationId xmlns:p14="http://schemas.microsoft.com/office/powerpoint/2010/main" val="2857255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8AC7C96-4FFC-9016-29F1-134BE1262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57282" cy="1325563"/>
          </a:xfrm>
        </p:spPr>
        <p:txBody>
          <a:bodyPr/>
          <a:lstStyle/>
          <a:p>
            <a:r>
              <a:rPr lang="fr-FR" dirty="0" err="1">
                <a:latin typeface="Avenir Next" panose="020B0503020202020204" pitchFamily="34" charset="0"/>
              </a:rPr>
              <a:t>Ideograms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0B48DB7-CDF3-0251-0C6F-155EB76386B2}"/>
              </a:ext>
            </a:extLst>
          </p:cNvPr>
          <p:cNvSpPr txBox="1">
            <a:spLocks/>
          </p:cNvSpPr>
          <p:nvPr/>
        </p:nvSpPr>
        <p:spPr>
          <a:xfrm>
            <a:off x="3653117" y="365124"/>
            <a:ext cx="76991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Avenir Next" panose="020B0503020202020204" pitchFamily="34" charset="0"/>
              </a:rPr>
              <a:t> : Not </a:t>
            </a:r>
            <a:r>
              <a:rPr lang="fr-FR" dirty="0" err="1">
                <a:latin typeface="Avenir Next" panose="020B0503020202020204" pitchFamily="34" charset="0"/>
              </a:rPr>
              <a:t>necessarily</a:t>
            </a:r>
            <a:r>
              <a:rPr lang="fr-FR" dirty="0">
                <a:latin typeface="Avenir Next" panose="020B0503020202020204" pitchFamily="34" charset="0"/>
              </a:rPr>
              <a:t> …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4912C-A600-DA2A-3118-D1FA3D5DF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543" y="1690687"/>
            <a:ext cx="2447936" cy="22972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AA7DCF-EF60-2D63-F230-94E9B53BD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478" y="1690687"/>
            <a:ext cx="2706781" cy="229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D1B2CC-DFAD-153B-E2BC-A672B40A27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1" r="4189"/>
          <a:stretch/>
        </p:blipFill>
        <p:spPr>
          <a:xfrm>
            <a:off x="884366" y="1690687"/>
            <a:ext cx="2265970" cy="22972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ADEB12-3C82-B9B8-4406-12A90CDB6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7046" y="1690687"/>
            <a:ext cx="2899497" cy="22972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92A584-DB26-0BF6-39AC-87B702AD5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834" y="3987981"/>
            <a:ext cx="3357282" cy="2074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95C90A-A4CA-FF1D-F110-7105DBB2C9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050" y="3987981"/>
            <a:ext cx="3058784" cy="209409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F2401A9-BBDF-0A73-4FA0-CB23E2358B43}"/>
              </a:ext>
            </a:extLst>
          </p:cNvPr>
          <p:cNvSpPr txBox="1">
            <a:spLocks/>
          </p:cNvSpPr>
          <p:nvPr/>
        </p:nvSpPr>
        <p:spPr>
          <a:xfrm>
            <a:off x="838200" y="7299481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Words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815A89A-A89F-7826-7C04-0AE7007BBAE5}"/>
              </a:ext>
            </a:extLst>
          </p:cNvPr>
          <p:cNvSpPr txBox="1">
            <a:spLocks/>
          </p:cNvSpPr>
          <p:nvPr/>
        </p:nvSpPr>
        <p:spPr>
          <a:xfrm>
            <a:off x="838200" y="8078104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Grammar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55C3C7E-3056-37BA-3259-D306710512E9}"/>
              </a:ext>
            </a:extLst>
          </p:cNvPr>
          <p:cNvSpPr txBox="1">
            <a:spLocks/>
          </p:cNvSpPr>
          <p:nvPr/>
        </p:nvSpPr>
        <p:spPr>
          <a:xfrm>
            <a:off x="838200" y="8856727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Avenir Next" panose="020B0503020202020204" pitchFamily="34" charset="0"/>
              </a:rPr>
              <a:t>Reading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70C4E5-F6B4-489E-3C10-7B085F49749B}"/>
              </a:ext>
            </a:extLst>
          </p:cNvPr>
          <p:cNvSpPr txBox="1">
            <a:spLocks/>
          </p:cNvSpPr>
          <p:nvPr/>
        </p:nvSpPr>
        <p:spPr>
          <a:xfrm>
            <a:off x="7947212" y="6233396"/>
            <a:ext cx="4244788" cy="544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>
                <a:latin typeface="Avenir Next" panose="020B0503020202020204" pitchFamily="34" charset="0"/>
              </a:rPr>
              <a:t>Source : Kanji Burger - App</a:t>
            </a:r>
          </a:p>
        </p:txBody>
      </p:sp>
      <p:pic>
        <p:nvPicPr>
          <p:cNvPr id="21" name="Picture 2" descr="23 New Japanese Words Added to Oxford English Dictionary">
            <a:extLst>
              <a:ext uri="{FF2B5EF4-FFF2-40B4-BE49-F238E27FC236}">
                <a16:creationId xmlns:a16="http://schemas.microsoft.com/office/drawing/2014/main" id="{46511A9E-376A-BB13-3E00-16DD49B65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6614" y="583273"/>
            <a:ext cx="7523034" cy="565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450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398AA0-3C03-04B4-5CB8-BD30300C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70" y="563561"/>
            <a:ext cx="4542183" cy="5730875"/>
          </a:xfrm>
        </p:spPr>
        <p:txBody>
          <a:bodyPr>
            <a:normAutofit/>
          </a:bodyPr>
          <a:lstStyle/>
          <a:p>
            <a:r>
              <a:rPr lang="fr-FR" sz="5400" dirty="0" err="1">
                <a:latin typeface="Avenir Next" panose="020B0503020202020204" pitchFamily="34" charset="0"/>
              </a:rPr>
              <a:t>Words</a:t>
            </a:r>
            <a:endParaRPr lang="fr-FR" sz="5400" dirty="0">
              <a:latin typeface="Avenir Next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06F0D-E0A6-ADA8-6F09-1C91C1C14537}"/>
              </a:ext>
            </a:extLst>
          </p:cNvPr>
          <p:cNvSpPr txBox="1">
            <a:spLocks/>
          </p:cNvSpPr>
          <p:nvPr/>
        </p:nvSpPr>
        <p:spPr>
          <a:xfrm>
            <a:off x="838200" y="-1216025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Ideograms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35BBD5-68A3-8F8B-2D49-01C21A8D32BC}"/>
              </a:ext>
            </a:extLst>
          </p:cNvPr>
          <p:cNvSpPr txBox="1">
            <a:spLocks/>
          </p:cNvSpPr>
          <p:nvPr/>
        </p:nvSpPr>
        <p:spPr>
          <a:xfrm>
            <a:off x="838200" y="7284084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Grammar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BC08E3-4F14-2CB6-932D-67109558B6DD}"/>
              </a:ext>
            </a:extLst>
          </p:cNvPr>
          <p:cNvSpPr txBox="1">
            <a:spLocks/>
          </p:cNvSpPr>
          <p:nvPr/>
        </p:nvSpPr>
        <p:spPr>
          <a:xfrm>
            <a:off x="838200" y="8062707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Avenir Next" panose="020B0503020202020204" pitchFamily="34" charset="0"/>
              </a:rPr>
              <a:t>Reading</a:t>
            </a:r>
          </a:p>
        </p:txBody>
      </p:sp>
      <p:pic>
        <p:nvPicPr>
          <p:cNvPr id="10242" name="Picture 2" descr="23 New Japanese Words Added to Oxford English Dictionary">
            <a:extLst>
              <a:ext uri="{FF2B5EF4-FFF2-40B4-BE49-F238E27FC236}">
                <a16:creationId xmlns:a16="http://schemas.microsoft.com/office/drawing/2014/main" id="{6BA535FD-51EA-6E0F-2F2C-90E6FC2F2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966" y="598279"/>
            <a:ext cx="7523034" cy="565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117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8AC7C96-4FFC-9016-29F1-134BE1262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945341" cy="1325563"/>
          </a:xfrm>
        </p:spPr>
        <p:txBody>
          <a:bodyPr/>
          <a:lstStyle/>
          <a:p>
            <a:r>
              <a:rPr lang="fr-FR" dirty="0" err="1">
                <a:latin typeface="Avenir Next" panose="020B0503020202020204" pitchFamily="34" charset="0"/>
              </a:rPr>
              <a:t>Words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0B48DB7-CDF3-0251-0C6F-155EB76386B2}"/>
              </a:ext>
            </a:extLst>
          </p:cNvPr>
          <p:cNvSpPr txBox="1">
            <a:spLocks/>
          </p:cNvSpPr>
          <p:nvPr/>
        </p:nvSpPr>
        <p:spPr>
          <a:xfrm>
            <a:off x="2604246" y="367177"/>
            <a:ext cx="76991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Avenir Next" panose="020B0503020202020204" pitchFamily="34" charset="0"/>
              </a:rPr>
              <a:t> : </a:t>
            </a:r>
            <a:r>
              <a:rPr lang="fr-FR" dirty="0" err="1">
                <a:latin typeface="Avenir Next" panose="020B0503020202020204" pitchFamily="34" charset="0"/>
              </a:rPr>
              <a:t>Your</a:t>
            </a:r>
            <a:r>
              <a:rPr lang="fr-FR" dirty="0">
                <a:latin typeface="Avenir Next" panose="020B0503020202020204" pitchFamily="34" charset="0"/>
              </a:rPr>
              <a:t> first </a:t>
            </a:r>
            <a:r>
              <a:rPr lang="fr-FR" dirty="0" err="1">
                <a:latin typeface="Avenir Next" panose="020B0503020202020204" pitchFamily="34" charset="0"/>
              </a:rPr>
              <a:t>words</a:t>
            </a:r>
            <a:r>
              <a:rPr lang="fr-FR" dirty="0">
                <a:latin typeface="Avenir Next" panose="020B0503020202020204" pitchFamily="34" charset="0"/>
              </a:rPr>
              <a:t> 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4912C-A600-DA2A-3118-D1FA3D5DF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7"/>
            <a:ext cx="2447936" cy="22972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AA7DCF-EF60-2D63-F230-94E9B53BD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77" y="4279357"/>
            <a:ext cx="2706781" cy="229729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01DDDC-3A0B-7B11-09B4-C930B995CE9A}"/>
              </a:ext>
            </a:extLst>
          </p:cNvPr>
          <p:cNvSpPr txBox="1">
            <a:spLocks/>
          </p:cNvSpPr>
          <p:nvPr/>
        </p:nvSpPr>
        <p:spPr>
          <a:xfrm>
            <a:off x="838200" y="7299481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Words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DFEA590-B6EC-EB24-D8DE-3D779B1821CE}"/>
              </a:ext>
            </a:extLst>
          </p:cNvPr>
          <p:cNvSpPr txBox="1">
            <a:spLocks/>
          </p:cNvSpPr>
          <p:nvPr/>
        </p:nvSpPr>
        <p:spPr>
          <a:xfrm>
            <a:off x="838200" y="8078104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Grammar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90A99E2-C928-354E-27BE-C4EE0A1B3B02}"/>
              </a:ext>
            </a:extLst>
          </p:cNvPr>
          <p:cNvSpPr txBox="1">
            <a:spLocks/>
          </p:cNvSpPr>
          <p:nvPr/>
        </p:nvSpPr>
        <p:spPr>
          <a:xfrm>
            <a:off x="838200" y="8856727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Avenir Next" panose="020B0503020202020204" pitchFamily="34" charset="0"/>
              </a:rPr>
              <a:t>Reading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8802DDD-1BEB-CAB2-1879-FBF5837CF886}"/>
              </a:ext>
            </a:extLst>
          </p:cNvPr>
          <p:cNvSpPr txBox="1">
            <a:spLocks/>
          </p:cNvSpPr>
          <p:nvPr/>
        </p:nvSpPr>
        <p:spPr>
          <a:xfrm>
            <a:off x="6833287" y="2308595"/>
            <a:ext cx="4708709" cy="1061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000" b="1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山</a:t>
            </a:r>
            <a:r>
              <a:rPr lang="fr-FR" sz="60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(yama)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55CEADA-E72F-E45F-48E0-24A9F5A41F04}"/>
              </a:ext>
            </a:extLst>
          </p:cNvPr>
          <p:cNvSpPr txBox="1">
            <a:spLocks/>
          </p:cNvSpPr>
          <p:nvPr/>
        </p:nvSpPr>
        <p:spPr>
          <a:xfrm>
            <a:off x="6924458" y="4897265"/>
            <a:ext cx="4708709" cy="1061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000" b="1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火</a:t>
            </a:r>
            <a:r>
              <a:rPr lang="fr-FR" sz="60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(hi)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BF832A70-494E-30BD-2699-23069ECC191D}"/>
              </a:ext>
            </a:extLst>
          </p:cNvPr>
          <p:cNvSpPr/>
          <p:nvPr/>
        </p:nvSpPr>
        <p:spPr>
          <a:xfrm rot="16200000">
            <a:off x="4659461" y="1570513"/>
            <a:ext cx="800502" cy="2539695"/>
          </a:xfrm>
          <a:prstGeom prst="downArrow">
            <a:avLst>
              <a:gd name="adj1" fmla="val 50000"/>
              <a:gd name="adj2" fmla="val 7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9D64C114-BC03-902D-38EF-0863D59004A0}"/>
              </a:ext>
            </a:extLst>
          </p:cNvPr>
          <p:cNvSpPr/>
          <p:nvPr/>
        </p:nvSpPr>
        <p:spPr>
          <a:xfrm rot="16200000">
            <a:off x="4769756" y="4158156"/>
            <a:ext cx="800502" cy="2539695"/>
          </a:xfrm>
          <a:prstGeom prst="downArrow">
            <a:avLst>
              <a:gd name="adj1" fmla="val 50000"/>
              <a:gd name="adj2" fmla="val 7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2206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8AC7C96-4FFC-9016-29F1-134BE1262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945341" cy="1325563"/>
          </a:xfrm>
        </p:spPr>
        <p:txBody>
          <a:bodyPr/>
          <a:lstStyle/>
          <a:p>
            <a:r>
              <a:rPr lang="fr-FR" dirty="0" err="1">
                <a:latin typeface="Avenir Next" panose="020B0503020202020204" pitchFamily="34" charset="0"/>
              </a:rPr>
              <a:t>Words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0B48DB7-CDF3-0251-0C6F-155EB76386B2}"/>
              </a:ext>
            </a:extLst>
          </p:cNvPr>
          <p:cNvSpPr txBox="1">
            <a:spLocks/>
          </p:cNvSpPr>
          <p:nvPr/>
        </p:nvSpPr>
        <p:spPr>
          <a:xfrm>
            <a:off x="2604246" y="367177"/>
            <a:ext cx="76991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Avenir Next" panose="020B0503020202020204" pitchFamily="34" charset="0"/>
              </a:rPr>
              <a:t> : How to </a:t>
            </a:r>
            <a:r>
              <a:rPr lang="fr-FR" dirty="0" err="1">
                <a:latin typeface="Avenir Next" panose="020B0503020202020204" pitchFamily="34" charset="0"/>
              </a:rPr>
              <a:t>create</a:t>
            </a:r>
            <a:r>
              <a:rPr lang="fr-FR" dirty="0">
                <a:latin typeface="Avenir Next" panose="020B0503020202020204" pitchFamily="34" charset="0"/>
              </a:rPr>
              <a:t> new </a:t>
            </a:r>
            <a:r>
              <a:rPr lang="fr-FR" dirty="0" err="1">
                <a:latin typeface="Avenir Next" panose="020B0503020202020204" pitchFamily="34" charset="0"/>
              </a:rPr>
              <a:t>words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4912C-A600-DA2A-3118-D1FA3D5DF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7"/>
            <a:ext cx="2447936" cy="22972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AA7DCF-EF60-2D63-F230-94E9B53BD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77" y="4279357"/>
            <a:ext cx="2706781" cy="2297294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DFEA590-B6EC-EB24-D8DE-3D779B1821CE}"/>
              </a:ext>
            </a:extLst>
          </p:cNvPr>
          <p:cNvSpPr txBox="1">
            <a:spLocks/>
          </p:cNvSpPr>
          <p:nvPr/>
        </p:nvSpPr>
        <p:spPr>
          <a:xfrm>
            <a:off x="838200" y="6949881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Grammar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90A99E2-C928-354E-27BE-C4EE0A1B3B02}"/>
              </a:ext>
            </a:extLst>
          </p:cNvPr>
          <p:cNvSpPr txBox="1">
            <a:spLocks/>
          </p:cNvSpPr>
          <p:nvPr/>
        </p:nvSpPr>
        <p:spPr>
          <a:xfrm>
            <a:off x="838200" y="7728504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Avenir Next" panose="020B0503020202020204" pitchFamily="34" charset="0"/>
              </a:rPr>
              <a:t>Reading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FEBF422D-F7BC-01C5-A15C-1C3976FCFDA1}"/>
              </a:ext>
            </a:extLst>
          </p:cNvPr>
          <p:cNvSpPr/>
          <p:nvPr/>
        </p:nvSpPr>
        <p:spPr>
          <a:xfrm rot="17751006">
            <a:off x="4772788" y="2014454"/>
            <a:ext cx="800502" cy="2699794"/>
          </a:xfrm>
          <a:prstGeom prst="downArrow">
            <a:avLst>
              <a:gd name="adj1" fmla="val 50000"/>
              <a:gd name="adj2" fmla="val 188365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6FAEE5CF-C732-A4DF-2659-74EC9991DF4D}"/>
              </a:ext>
            </a:extLst>
          </p:cNvPr>
          <p:cNvSpPr/>
          <p:nvPr/>
        </p:nvSpPr>
        <p:spPr>
          <a:xfrm rot="14204023">
            <a:off x="4748000" y="3311870"/>
            <a:ext cx="800502" cy="2936948"/>
          </a:xfrm>
          <a:prstGeom prst="downArrow">
            <a:avLst>
              <a:gd name="adj1" fmla="val 50000"/>
              <a:gd name="adj2" fmla="val 19498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844609-8631-F35A-22B1-AB7937EA7210}"/>
              </a:ext>
            </a:extLst>
          </p:cNvPr>
          <p:cNvSpPr txBox="1">
            <a:spLocks/>
          </p:cNvSpPr>
          <p:nvPr/>
        </p:nvSpPr>
        <p:spPr>
          <a:xfrm>
            <a:off x="6453824" y="3444670"/>
            <a:ext cx="5631084" cy="1061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000" b="1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火山</a:t>
            </a:r>
            <a:r>
              <a:rPr lang="fr-FR" sz="60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(</a:t>
            </a:r>
            <a:r>
              <a:rPr lang="fr-FR" sz="60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kazan</a:t>
            </a:r>
            <a:r>
              <a:rPr lang="fr-FR" sz="60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): </a:t>
            </a:r>
            <a:r>
              <a:rPr lang="fr-FR" sz="60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Volcano</a:t>
            </a:r>
            <a:endParaRPr lang="fr-FR" sz="60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pic>
        <p:nvPicPr>
          <p:cNvPr id="5" name="Picture 2" descr="Want to Learn Japanese? Here's how I did it. » Zooming Japan">
            <a:extLst>
              <a:ext uri="{FF2B5EF4-FFF2-40B4-BE49-F238E27FC236}">
                <a16:creationId xmlns:a16="http://schemas.microsoft.com/office/drawing/2014/main" id="{6417DC8A-2592-4EC0-6375-FBD8CDD65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492" y="1010018"/>
            <a:ext cx="7310718" cy="486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14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29511-F37D-4D44-B604-E7F1EF8D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Avenir Next" panose="020B0503020202020204" pitchFamily="34" charset="0"/>
              </a:rPr>
              <a:t>What</a:t>
            </a:r>
            <a:r>
              <a:rPr lang="fr-FR" dirty="0">
                <a:latin typeface="Avenir Book" panose="02000503020000020003" pitchFamily="2" charset="0"/>
              </a:rPr>
              <a:t> </a:t>
            </a:r>
            <a:r>
              <a:rPr lang="fr-FR" dirty="0" err="1">
                <a:latin typeface="Avenir Book" panose="02000503020000020003" pitchFamily="2" charset="0"/>
              </a:rPr>
              <a:t>you</a:t>
            </a:r>
            <a:r>
              <a:rPr lang="fr-FR" dirty="0">
                <a:latin typeface="Avenir Book" panose="02000503020000020003" pitchFamily="2" charset="0"/>
              </a:rPr>
              <a:t> </a:t>
            </a:r>
            <a:r>
              <a:rPr lang="fr-FR" dirty="0" err="1">
                <a:latin typeface="Avenir Book" panose="02000503020000020003" pitchFamily="2" charset="0"/>
              </a:rPr>
              <a:t>will</a:t>
            </a:r>
            <a:r>
              <a:rPr lang="fr-FR" dirty="0">
                <a:latin typeface="Avenir Book" panose="02000503020000020003" pitchFamily="2" charset="0"/>
              </a:rPr>
              <a:t> </a:t>
            </a:r>
            <a:r>
              <a:rPr lang="fr-FR" dirty="0" err="1">
                <a:latin typeface="Avenir Book" panose="02000503020000020003" pitchFamily="2" charset="0"/>
              </a:rPr>
              <a:t>learn</a:t>
            </a:r>
            <a:r>
              <a:rPr lang="fr-FR" dirty="0">
                <a:latin typeface="Avenir Book" panose="02000503020000020003" pitchFamily="2" charset="0"/>
              </a:rPr>
              <a:t>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9F602-451B-B13D-30A4-B7697F3C8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778623"/>
          </a:xfrm>
        </p:spPr>
        <p:txBody>
          <a:bodyPr anchor="ctr"/>
          <a:lstStyle/>
          <a:p>
            <a:r>
              <a:rPr lang="fr-FR" dirty="0" err="1">
                <a:latin typeface="Avenir Next" panose="020B0503020202020204" pitchFamily="34" charset="0"/>
              </a:rPr>
              <a:t>Syllabary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D42C2D-A9F6-66C5-9B03-169AE49C2BC1}"/>
              </a:ext>
            </a:extLst>
          </p:cNvPr>
          <p:cNvSpPr txBox="1">
            <a:spLocks/>
          </p:cNvSpPr>
          <p:nvPr/>
        </p:nvSpPr>
        <p:spPr>
          <a:xfrm>
            <a:off x="838200" y="2469311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Ideograms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8D23C5-F571-9970-1CFE-6580AC2B2F6A}"/>
              </a:ext>
            </a:extLst>
          </p:cNvPr>
          <p:cNvSpPr txBox="1">
            <a:spLocks/>
          </p:cNvSpPr>
          <p:nvPr/>
        </p:nvSpPr>
        <p:spPr>
          <a:xfrm>
            <a:off x="838200" y="3247934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Words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70D327-B338-D2F6-A4FB-A589CFBB5A82}"/>
              </a:ext>
            </a:extLst>
          </p:cNvPr>
          <p:cNvSpPr txBox="1">
            <a:spLocks/>
          </p:cNvSpPr>
          <p:nvPr/>
        </p:nvSpPr>
        <p:spPr>
          <a:xfrm>
            <a:off x="838200" y="4026557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Grammar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A57D0C-A1C9-8EE7-B95F-DABD265F69F7}"/>
              </a:ext>
            </a:extLst>
          </p:cNvPr>
          <p:cNvSpPr txBox="1">
            <a:spLocks/>
          </p:cNvSpPr>
          <p:nvPr/>
        </p:nvSpPr>
        <p:spPr>
          <a:xfrm>
            <a:off x="838200" y="4805180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Avenir Next" panose="020B0503020202020204" pitchFamily="34" charset="0"/>
              </a:rPr>
              <a:t>Reading</a:t>
            </a:r>
          </a:p>
        </p:txBody>
      </p:sp>
    </p:spTree>
    <p:extLst>
      <p:ext uri="{BB962C8B-B14F-4D97-AF65-F5344CB8AC3E}">
        <p14:creationId xmlns:p14="http://schemas.microsoft.com/office/powerpoint/2010/main" val="1248851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398AA0-3C03-04B4-5CB8-BD30300C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70" y="563561"/>
            <a:ext cx="4542183" cy="5730875"/>
          </a:xfrm>
        </p:spPr>
        <p:txBody>
          <a:bodyPr>
            <a:normAutofit/>
          </a:bodyPr>
          <a:lstStyle/>
          <a:p>
            <a:r>
              <a:rPr lang="fr-FR" sz="5400" dirty="0" err="1">
                <a:latin typeface="Avenir Next" panose="020B0503020202020204" pitchFamily="34" charset="0"/>
              </a:rPr>
              <a:t>Grammar</a:t>
            </a:r>
            <a:endParaRPr lang="fr-FR" sz="5400" dirty="0">
              <a:latin typeface="Avenir Next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06F0D-E0A6-ADA8-6F09-1C91C1C14537}"/>
              </a:ext>
            </a:extLst>
          </p:cNvPr>
          <p:cNvSpPr txBox="1">
            <a:spLocks/>
          </p:cNvSpPr>
          <p:nvPr/>
        </p:nvSpPr>
        <p:spPr>
          <a:xfrm>
            <a:off x="838200" y="-1216025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Words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BC08E3-4F14-2CB6-932D-67109558B6DD}"/>
              </a:ext>
            </a:extLst>
          </p:cNvPr>
          <p:cNvSpPr txBox="1">
            <a:spLocks/>
          </p:cNvSpPr>
          <p:nvPr/>
        </p:nvSpPr>
        <p:spPr>
          <a:xfrm>
            <a:off x="838200" y="7088455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Avenir Next" panose="020B0503020202020204" pitchFamily="34" charset="0"/>
              </a:rPr>
              <a:t>Reading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76FEA-AE95-13DA-A01C-304D41C5A303}"/>
              </a:ext>
            </a:extLst>
          </p:cNvPr>
          <p:cNvSpPr txBox="1">
            <a:spLocks/>
          </p:cNvSpPr>
          <p:nvPr/>
        </p:nvSpPr>
        <p:spPr>
          <a:xfrm>
            <a:off x="7947212" y="6233396"/>
            <a:ext cx="4244788" cy="544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>
                <a:latin typeface="Avenir Next" panose="020B0503020202020204" pitchFamily="34" charset="0"/>
              </a:rPr>
              <a:t>Source : Cure Dolly – YT Channel</a:t>
            </a:r>
          </a:p>
        </p:txBody>
      </p:sp>
      <p:pic>
        <p:nvPicPr>
          <p:cNvPr id="11266" name="Picture 2" descr="Want to Learn Japanese? Here's how I did it. » Zooming Japan">
            <a:extLst>
              <a:ext uri="{FF2B5EF4-FFF2-40B4-BE49-F238E27FC236}">
                <a16:creationId xmlns:a16="http://schemas.microsoft.com/office/drawing/2014/main" id="{8137000F-A4DA-C2DE-7673-385394742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282" y="994348"/>
            <a:ext cx="7310718" cy="486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256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8AC7C96-4FFC-9016-29F1-134BE1262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57282" cy="1325563"/>
          </a:xfrm>
        </p:spPr>
        <p:txBody>
          <a:bodyPr/>
          <a:lstStyle/>
          <a:p>
            <a:r>
              <a:rPr lang="fr-FR" dirty="0" err="1">
                <a:latin typeface="Avenir Next" panose="020B0503020202020204" pitchFamily="34" charset="0"/>
              </a:rPr>
              <a:t>Grammar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0B48DB7-CDF3-0251-0C6F-155EB76386B2}"/>
              </a:ext>
            </a:extLst>
          </p:cNvPr>
          <p:cNvSpPr txBox="1">
            <a:spLocks/>
          </p:cNvSpPr>
          <p:nvPr/>
        </p:nvSpPr>
        <p:spPr>
          <a:xfrm>
            <a:off x="3299586" y="365125"/>
            <a:ext cx="76991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Avenir Next" panose="020B0503020202020204" pitchFamily="34" charset="0"/>
              </a:rPr>
              <a:t> : The particule </a:t>
            </a:r>
            <a:r>
              <a:rPr lang="fr-FR" sz="4400" b="1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が</a:t>
            </a:r>
            <a:endParaRPr lang="fr-FR" sz="4400" b="1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pic>
        <p:nvPicPr>
          <p:cNvPr id="5" name="image864.png">
            <a:extLst>
              <a:ext uri="{FF2B5EF4-FFF2-40B4-BE49-F238E27FC236}">
                <a16:creationId xmlns:a16="http://schemas.microsoft.com/office/drawing/2014/main" id="{3C9B056A-D7F9-9128-0751-79216DD656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93690" y="1690688"/>
            <a:ext cx="8204620" cy="46077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2" descr="Five must-read books from Japanese literature">
            <a:extLst>
              <a:ext uri="{FF2B5EF4-FFF2-40B4-BE49-F238E27FC236}">
                <a16:creationId xmlns:a16="http://schemas.microsoft.com/office/drawing/2014/main" id="{3F3B863A-CD4C-4855-4D28-9B36A409B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4639" y="1140899"/>
            <a:ext cx="8135471" cy="457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192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398AA0-3C03-04B4-5CB8-BD30300C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70" y="563561"/>
            <a:ext cx="4542183" cy="5730875"/>
          </a:xfrm>
        </p:spPr>
        <p:txBody>
          <a:bodyPr>
            <a:normAutofit/>
          </a:bodyPr>
          <a:lstStyle/>
          <a:p>
            <a:r>
              <a:rPr lang="fr-FR" sz="5400" dirty="0">
                <a:latin typeface="Avenir Next" panose="020B0503020202020204" pitchFamily="34" charset="0"/>
              </a:rPr>
              <a:t>Reading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3837A50-F774-D8D6-DEEB-F9A0FE1FD846}"/>
              </a:ext>
            </a:extLst>
          </p:cNvPr>
          <p:cNvSpPr txBox="1">
            <a:spLocks/>
          </p:cNvSpPr>
          <p:nvPr/>
        </p:nvSpPr>
        <p:spPr>
          <a:xfrm>
            <a:off x="838200" y="-1231421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Syllabary</a:t>
            </a:r>
            <a:endParaRPr lang="fr-FR" dirty="0">
              <a:latin typeface="Avenir Next" panose="020B0503020202020204" pitchFamily="34" charset="0"/>
            </a:endParaRPr>
          </a:p>
        </p:txBody>
      </p:sp>
      <p:pic>
        <p:nvPicPr>
          <p:cNvPr id="7170" name="Picture 2" descr="Five must-read books from Japanese literature">
            <a:extLst>
              <a:ext uri="{FF2B5EF4-FFF2-40B4-BE49-F238E27FC236}">
                <a16:creationId xmlns:a16="http://schemas.microsoft.com/office/drawing/2014/main" id="{BFA61BDD-6096-4CF4-A278-A169D5952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529" y="1135240"/>
            <a:ext cx="8135471" cy="457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431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How to Read Manga | Frisco Public Library">
            <a:extLst>
              <a:ext uri="{FF2B5EF4-FFF2-40B4-BE49-F238E27FC236}">
                <a16:creationId xmlns:a16="http://schemas.microsoft.com/office/drawing/2014/main" id="{885B2EC2-B67F-B67B-943F-13B875726F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3" t="2941" r="24019" b="2909"/>
          <a:stretch/>
        </p:blipFill>
        <p:spPr bwMode="auto">
          <a:xfrm>
            <a:off x="6736976" y="806824"/>
            <a:ext cx="4433227" cy="578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E548A20-B7FA-06FD-6F7D-FE96EFC0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50459" cy="1325563"/>
          </a:xfrm>
        </p:spPr>
        <p:txBody>
          <a:bodyPr/>
          <a:lstStyle/>
          <a:p>
            <a:r>
              <a:rPr lang="fr-FR" dirty="0">
                <a:latin typeface="Avenir Next" panose="020B0503020202020204" pitchFamily="34" charset="0"/>
              </a:rPr>
              <a:t>Reading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B95168-BFD4-F7BE-BDFA-B23E6737C580}"/>
              </a:ext>
            </a:extLst>
          </p:cNvPr>
          <p:cNvSpPr txBox="1">
            <a:spLocks/>
          </p:cNvSpPr>
          <p:nvPr/>
        </p:nvSpPr>
        <p:spPr>
          <a:xfrm>
            <a:off x="3034552" y="365125"/>
            <a:ext cx="76991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Avenir Next" panose="020B0503020202020204" pitchFamily="34" charset="0"/>
              </a:rPr>
              <a:t>: How</a:t>
            </a:r>
            <a:endParaRPr lang="fr-FR" dirty="0"/>
          </a:p>
        </p:txBody>
      </p:sp>
      <p:pic>
        <p:nvPicPr>
          <p:cNvPr id="8194" name="Picture 2" descr="Is Japanese read right to left? - Quora">
            <a:extLst>
              <a:ext uri="{FF2B5EF4-FFF2-40B4-BE49-F238E27FC236}">
                <a16:creationId xmlns:a16="http://schemas.microsoft.com/office/drawing/2014/main" id="{295B23E7-9098-C9E7-1173-472C2AC5A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976" y="806824"/>
            <a:ext cx="3484624" cy="578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iverso Sportivo Adescare how do you read japanese writing Con altre band  falda grano">
            <a:extLst>
              <a:ext uri="{FF2B5EF4-FFF2-40B4-BE49-F238E27FC236}">
                <a16:creationId xmlns:a16="http://schemas.microsoft.com/office/drawing/2014/main" id="{C5C5C9DF-EDA2-D8E8-5D6A-1E407836E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043" y="1423988"/>
            <a:ext cx="4650581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B49A0A9-64D1-E28B-712A-A3AE98949C89}"/>
              </a:ext>
            </a:extLst>
          </p:cNvPr>
          <p:cNvSpPr/>
          <p:nvPr/>
        </p:nvSpPr>
        <p:spPr>
          <a:xfrm>
            <a:off x="12192000" y="6858000"/>
            <a:ext cx="5553636" cy="54595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E1A9971-058C-7353-24FF-CAA8AF297D2C}"/>
              </a:ext>
            </a:extLst>
          </p:cNvPr>
          <p:cNvSpPr txBox="1">
            <a:spLocks/>
          </p:cNvSpPr>
          <p:nvPr/>
        </p:nvSpPr>
        <p:spPr>
          <a:xfrm>
            <a:off x="12676095" y="7041778"/>
            <a:ext cx="3081616" cy="1144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Avenir Next" panose="020B0503020202020204" pitchFamily="34" charset="0"/>
              </a:rPr>
              <a:t>Vocabs</a:t>
            </a:r>
            <a:r>
              <a:rPr lang="en-US" dirty="0">
                <a:latin typeface="Avenir Next" panose="020B0503020202020204" pitchFamily="34" charset="0"/>
              </a:rPr>
              <a:t> 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5098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E548A20-B7FA-06FD-6F7D-FE96EFC0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50459" cy="1325563"/>
          </a:xfrm>
        </p:spPr>
        <p:txBody>
          <a:bodyPr/>
          <a:lstStyle/>
          <a:p>
            <a:r>
              <a:rPr lang="fr-FR" dirty="0">
                <a:latin typeface="Avenir Next" panose="020B0503020202020204" pitchFamily="34" charset="0"/>
              </a:rPr>
              <a:t>Reading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B95168-BFD4-F7BE-BDFA-B23E6737C580}"/>
              </a:ext>
            </a:extLst>
          </p:cNvPr>
          <p:cNvSpPr txBox="1">
            <a:spLocks/>
          </p:cNvSpPr>
          <p:nvPr/>
        </p:nvSpPr>
        <p:spPr>
          <a:xfrm>
            <a:off x="3034552" y="365125"/>
            <a:ext cx="76991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Avenir Next" panose="020B0503020202020204" pitchFamily="34" charset="0"/>
              </a:rPr>
              <a:t>: Exemples</a:t>
            </a:r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3F9E1-4B19-7D13-1C9D-2AAE0DB04606}"/>
              </a:ext>
            </a:extLst>
          </p:cNvPr>
          <p:cNvSpPr txBox="1">
            <a:spLocks/>
          </p:cNvSpPr>
          <p:nvPr/>
        </p:nvSpPr>
        <p:spPr>
          <a:xfrm>
            <a:off x="974914" y="1615281"/>
            <a:ext cx="961462" cy="4615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0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英語が好き</a:t>
            </a:r>
            <a:endParaRPr lang="fr-FR" sz="60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FF6170-6CD7-34F0-DEE7-0A6A2E9486EB}"/>
              </a:ext>
            </a:extLst>
          </p:cNvPr>
          <p:cNvSpPr txBox="1">
            <a:spLocks/>
          </p:cNvSpPr>
          <p:nvPr/>
        </p:nvSpPr>
        <p:spPr>
          <a:xfrm>
            <a:off x="3200400" y="3392534"/>
            <a:ext cx="4708709" cy="1061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0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英語が好き</a:t>
            </a:r>
            <a:endParaRPr lang="fr-FR" sz="60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5450A59-E18B-5B91-0302-EA865D6213F5}"/>
              </a:ext>
            </a:extLst>
          </p:cNvPr>
          <p:cNvSpPr txBox="1">
            <a:spLocks/>
          </p:cNvSpPr>
          <p:nvPr/>
        </p:nvSpPr>
        <p:spPr>
          <a:xfrm>
            <a:off x="2286000" y="3429000"/>
            <a:ext cx="914400" cy="988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Avenir Next" panose="020B0503020202020204" pitchFamily="34" charset="0"/>
              </a:rPr>
              <a:t>＝</a:t>
            </a:r>
            <a:endParaRPr lang="fr-FR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8480C4-ECD6-C4C4-28B7-1BCC69C18D1F}"/>
              </a:ext>
            </a:extLst>
          </p:cNvPr>
          <p:cNvSpPr txBox="1">
            <a:spLocks/>
          </p:cNvSpPr>
          <p:nvPr/>
        </p:nvSpPr>
        <p:spPr>
          <a:xfrm>
            <a:off x="3200400" y="2991969"/>
            <a:ext cx="3975847" cy="610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700" spc="7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eigo</a:t>
            </a:r>
            <a:r>
              <a:rPr lang="fr-FR" sz="2700" spc="7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 </a:t>
            </a:r>
            <a:r>
              <a:rPr lang="fr-FR" sz="2700" spc="7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ga</a:t>
            </a:r>
            <a:r>
              <a:rPr lang="fr-FR" sz="2700" spc="7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 </a:t>
            </a:r>
            <a:r>
              <a:rPr lang="fr-FR" sz="2700" spc="7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suki</a:t>
            </a:r>
            <a:endParaRPr lang="fr-FR" sz="2700" spc="7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3202CB-6F99-ABBF-6507-D5560BCB3756}"/>
              </a:ext>
            </a:extLst>
          </p:cNvPr>
          <p:cNvSpPr txBox="1">
            <a:spLocks/>
          </p:cNvSpPr>
          <p:nvPr/>
        </p:nvSpPr>
        <p:spPr>
          <a:xfrm>
            <a:off x="500907" y="1851678"/>
            <a:ext cx="544608" cy="4218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700" spc="7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eigo</a:t>
            </a:r>
            <a:endParaRPr lang="fr-FR" sz="2700" spc="7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pPr algn="ctr"/>
            <a:r>
              <a:rPr lang="fr-FR" sz="2700" spc="7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 </a:t>
            </a:r>
            <a:r>
              <a:rPr lang="fr-FR" sz="2700" spc="7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ga</a:t>
            </a:r>
            <a:endParaRPr lang="fr-FR" sz="2700" spc="7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pPr algn="ctr"/>
            <a:r>
              <a:rPr lang="fr-FR" sz="2700" spc="7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 </a:t>
            </a:r>
            <a:r>
              <a:rPr lang="fr-FR" sz="2700" spc="7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suki</a:t>
            </a:r>
            <a:endParaRPr lang="fr-FR" sz="2700" spc="7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B1E4CB7-510F-3CE7-17B2-23932B6E5608}"/>
              </a:ext>
            </a:extLst>
          </p:cNvPr>
          <p:cNvSpPr/>
          <p:nvPr/>
        </p:nvSpPr>
        <p:spPr>
          <a:xfrm>
            <a:off x="7463117" y="2568388"/>
            <a:ext cx="5553636" cy="54595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E945078-3077-5DC5-2CFD-252006946E5D}"/>
              </a:ext>
            </a:extLst>
          </p:cNvPr>
          <p:cNvSpPr txBox="1">
            <a:spLocks/>
          </p:cNvSpPr>
          <p:nvPr/>
        </p:nvSpPr>
        <p:spPr>
          <a:xfrm>
            <a:off x="7947212" y="2752166"/>
            <a:ext cx="3081616" cy="1144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Avenir Next" panose="020B0503020202020204" pitchFamily="34" charset="0"/>
              </a:rPr>
              <a:t>Vocabs</a:t>
            </a:r>
            <a:r>
              <a:rPr lang="en-US" dirty="0">
                <a:latin typeface="Avenir Next" panose="020B0503020202020204" pitchFamily="34" charset="0"/>
              </a:rPr>
              <a:t> :</a:t>
            </a:r>
            <a:endParaRPr lang="fr-FR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8844392-2F64-54B5-72BA-7B9A5E5AFE69}"/>
              </a:ext>
            </a:extLst>
          </p:cNvPr>
          <p:cNvSpPr txBox="1">
            <a:spLocks/>
          </p:cNvSpPr>
          <p:nvPr/>
        </p:nvSpPr>
        <p:spPr>
          <a:xfrm>
            <a:off x="7947212" y="3136317"/>
            <a:ext cx="4244788" cy="3466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6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英語</a:t>
            </a:r>
            <a:r>
              <a:rPr lang="fr-FR" sz="26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(</a:t>
            </a:r>
            <a:r>
              <a:rPr lang="fr-FR" sz="26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eigo</a:t>
            </a:r>
            <a:r>
              <a:rPr lang="fr-FR" sz="26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) : English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6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が</a:t>
            </a:r>
            <a:r>
              <a:rPr lang="fr-FR" sz="26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(</a:t>
            </a:r>
            <a:r>
              <a:rPr lang="fr-FR" sz="26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ga</a:t>
            </a:r>
            <a:r>
              <a:rPr lang="fr-FR" sz="26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)</a:t>
            </a:r>
            <a:r>
              <a:rPr lang="en-US" sz="26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 : DO </a:t>
            </a:r>
            <a:r>
              <a:rPr lang="en-US" sz="26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particule</a:t>
            </a:r>
            <a:endParaRPr lang="en-US" sz="26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6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好き</a:t>
            </a:r>
            <a:r>
              <a:rPr lang="fr-FR" sz="26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(</a:t>
            </a:r>
            <a:r>
              <a:rPr lang="fr-FR" sz="26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suki</a:t>
            </a:r>
            <a:r>
              <a:rPr lang="fr-FR" sz="26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) : To like</a:t>
            </a:r>
          </a:p>
        </p:txBody>
      </p:sp>
    </p:spTree>
    <p:extLst>
      <p:ext uri="{BB962C8B-B14F-4D97-AF65-F5344CB8AC3E}">
        <p14:creationId xmlns:p14="http://schemas.microsoft.com/office/powerpoint/2010/main" val="2513672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E548A20-B7FA-06FD-6F7D-FE96EFC0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50459" cy="1325563"/>
          </a:xfrm>
        </p:spPr>
        <p:txBody>
          <a:bodyPr/>
          <a:lstStyle/>
          <a:p>
            <a:r>
              <a:rPr lang="fr-FR" dirty="0">
                <a:latin typeface="Avenir Next" panose="020B0503020202020204" pitchFamily="34" charset="0"/>
              </a:rPr>
              <a:t>Reading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B95168-BFD4-F7BE-BDFA-B23E6737C580}"/>
              </a:ext>
            </a:extLst>
          </p:cNvPr>
          <p:cNvSpPr txBox="1">
            <a:spLocks/>
          </p:cNvSpPr>
          <p:nvPr/>
        </p:nvSpPr>
        <p:spPr>
          <a:xfrm>
            <a:off x="3034552" y="365125"/>
            <a:ext cx="76991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Avenir Next" panose="020B0503020202020204" pitchFamily="34" charset="0"/>
              </a:rPr>
              <a:t>: Exemples and </a:t>
            </a:r>
            <a:r>
              <a:rPr lang="fr-FR" dirty="0" err="1">
                <a:latin typeface="Avenir Next" panose="020B0503020202020204" pitchFamily="34" charset="0"/>
              </a:rPr>
              <a:t>furigana</a:t>
            </a:r>
            <a:endParaRPr lang="fr-FR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FF6170-6CD7-34F0-DEE7-0A6A2E9486EB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245038" cy="1061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fr-FR" sz="60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火山がある</a:t>
            </a:r>
            <a:r>
              <a:rPr lang="fr-FR" sz="60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。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FC204D2-299F-2211-5749-E48F0893CBA2}"/>
              </a:ext>
            </a:extLst>
          </p:cNvPr>
          <p:cNvSpPr/>
          <p:nvPr/>
        </p:nvSpPr>
        <p:spPr>
          <a:xfrm>
            <a:off x="7463117" y="2568388"/>
            <a:ext cx="5553636" cy="54595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94E303-06CC-85E0-588D-B281CB2FC24B}"/>
              </a:ext>
            </a:extLst>
          </p:cNvPr>
          <p:cNvSpPr txBox="1">
            <a:spLocks/>
          </p:cNvSpPr>
          <p:nvPr/>
        </p:nvSpPr>
        <p:spPr>
          <a:xfrm>
            <a:off x="7947212" y="2752166"/>
            <a:ext cx="3081616" cy="1144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Avenir Next" panose="020B0503020202020204" pitchFamily="34" charset="0"/>
              </a:rPr>
              <a:t>Vocabs</a:t>
            </a:r>
            <a:r>
              <a:rPr lang="en-US" dirty="0">
                <a:latin typeface="Avenir Next" panose="020B0503020202020204" pitchFamily="34" charset="0"/>
              </a:rPr>
              <a:t> :</a:t>
            </a:r>
            <a:endParaRPr lang="fr-FR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6F75819-0B19-5405-9E60-1665522EC121}"/>
              </a:ext>
            </a:extLst>
          </p:cNvPr>
          <p:cNvSpPr txBox="1">
            <a:spLocks/>
          </p:cNvSpPr>
          <p:nvPr/>
        </p:nvSpPr>
        <p:spPr>
          <a:xfrm>
            <a:off x="7947212" y="3391811"/>
            <a:ext cx="4244788" cy="3466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6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火山</a:t>
            </a:r>
            <a:r>
              <a:rPr lang="fr-FR" sz="26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(</a:t>
            </a:r>
            <a:r>
              <a:rPr lang="fr-FR" sz="26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kazan</a:t>
            </a:r>
            <a:r>
              <a:rPr lang="fr-FR" sz="26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) : </a:t>
            </a:r>
            <a:r>
              <a:rPr lang="fr-FR" sz="26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Volcano</a:t>
            </a:r>
            <a:endParaRPr lang="fr-FR" sz="26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6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山</a:t>
            </a:r>
            <a:r>
              <a:rPr lang="fr-FR" sz="26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(yama)</a:t>
            </a:r>
            <a:r>
              <a:rPr lang="en-US" sz="26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 : Mountain</a:t>
            </a:r>
            <a:endParaRPr lang="fr-FR" sz="26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6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火</a:t>
            </a:r>
            <a:r>
              <a:rPr lang="fr-FR" sz="26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(hi) : </a:t>
            </a:r>
            <a:r>
              <a:rPr lang="fr-FR" sz="26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Fire</a:t>
            </a:r>
            <a:endParaRPr lang="fr-FR" sz="26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6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ある</a:t>
            </a:r>
            <a:r>
              <a:rPr lang="fr-FR" sz="26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(</a:t>
            </a:r>
            <a:r>
              <a:rPr lang="fr-FR" sz="26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aru</a:t>
            </a:r>
            <a:r>
              <a:rPr lang="fr-FR" sz="26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)</a:t>
            </a:r>
            <a:r>
              <a:rPr lang="en-US" sz="26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 : To have</a:t>
            </a:r>
            <a:endParaRPr lang="fr-FR" sz="26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409C94A-B971-6576-DAAC-82926D48C7DA}"/>
              </a:ext>
            </a:extLst>
          </p:cNvPr>
          <p:cNvSpPr txBox="1">
            <a:spLocks/>
          </p:cNvSpPr>
          <p:nvPr/>
        </p:nvSpPr>
        <p:spPr>
          <a:xfrm>
            <a:off x="838200" y="2898261"/>
            <a:ext cx="6245038" cy="1061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fr-FR" sz="60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火がある</a:t>
            </a:r>
            <a:r>
              <a:rPr lang="fr-FR" sz="60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。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EA0E28-2C72-797B-6A39-CABEC8FB7835}"/>
              </a:ext>
            </a:extLst>
          </p:cNvPr>
          <p:cNvSpPr txBox="1">
            <a:spLocks/>
          </p:cNvSpPr>
          <p:nvPr/>
        </p:nvSpPr>
        <p:spPr>
          <a:xfrm>
            <a:off x="838200" y="4105834"/>
            <a:ext cx="6245038" cy="1061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fr-FR" sz="60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山がある</a:t>
            </a:r>
            <a:r>
              <a:rPr lang="fr-FR" sz="60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。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EF6DC31-81BE-D3F2-491F-1DFEE7AC265F}"/>
              </a:ext>
            </a:extLst>
          </p:cNvPr>
          <p:cNvSpPr txBox="1">
            <a:spLocks/>
          </p:cNvSpPr>
          <p:nvPr/>
        </p:nvSpPr>
        <p:spPr>
          <a:xfrm>
            <a:off x="934569" y="3896987"/>
            <a:ext cx="2602007" cy="614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spc="7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やま</a:t>
            </a:r>
            <a:endParaRPr lang="fr-FR" sz="2000" spc="7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C5E5A8A-22A3-B3EC-B393-F93AF0BAFB87}"/>
              </a:ext>
            </a:extLst>
          </p:cNvPr>
          <p:cNvSpPr txBox="1">
            <a:spLocks/>
          </p:cNvSpPr>
          <p:nvPr/>
        </p:nvSpPr>
        <p:spPr>
          <a:xfrm>
            <a:off x="933447" y="2634831"/>
            <a:ext cx="2602007" cy="614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spc="7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ひ</a:t>
            </a:r>
            <a:endParaRPr lang="fr-FR" sz="2000" spc="7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BA83537-C02F-E825-A2B6-5501BA141D5A}"/>
              </a:ext>
            </a:extLst>
          </p:cNvPr>
          <p:cNvSpPr txBox="1">
            <a:spLocks/>
          </p:cNvSpPr>
          <p:nvPr/>
        </p:nvSpPr>
        <p:spPr>
          <a:xfrm>
            <a:off x="1261781" y="1400316"/>
            <a:ext cx="2602007" cy="614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spc="700" dirty="0" err="1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かざん</a:t>
            </a:r>
            <a:endParaRPr lang="fr-FR" sz="2000" spc="7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0408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67DC-4173-583C-CC2B-E4DDAB4C7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26976" cy="1325563"/>
          </a:xfrm>
        </p:spPr>
        <p:txBody>
          <a:bodyPr/>
          <a:lstStyle/>
          <a:p>
            <a:r>
              <a:rPr lang="fr-FR" dirty="0" err="1">
                <a:latin typeface="Avenir Next" panose="020B0503020202020204" pitchFamily="34" charset="0"/>
              </a:rPr>
              <a:t>Syllabary</a:t>
            </a:r>
            <a:endParaRPr lang="fr-FR" dirty="0">
              <a:latin typeface="Avenir Next" panose="020B0503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4C5ABC-0DF8-BF75-B97C-35B3F3F0C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048005"/>
              </p:ext>
            </p:extLst>
          </p:nvPr>
        </p:nvGraphicFramePr>
        <p:xfrm>
          <a:off x="838200" y="1503188"/>
          <a:ext cx="10515604" cy="4907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55964">
                  <a:extLst>
                    <a:ext uri="{9D8B030D-6E8A-4147-A177-3AD203B41FA5}">
                      <a16:colId xmlns:a16="http://schemas.microsoft.com/office/drawing/2014/main" val="2280265793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5861586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987760568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65913899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225493209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78175455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676764255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53244355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674640188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026634183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137554538"/>
                    </a:ext>
                  </a:extLst>
                </a:gridCol>
              </a:tblGrid>
              <a:tr h="600273"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ø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t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62114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561860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56842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445468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772607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071369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856794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58073045-5379-E260-5895-03EC302AFB13}"/>
              </a:ext>
            </a:extLst>
          </p:cNvPr>
          <p:cNvSpPr txBox="1">
            <a:spLocks/>
          </p:cNvSpPr>
          <p:nvPr/>
        </p:nvSpPr>
        <p:spPr>
          <a:xfrm>
            <a:off x="3169024" y="365125"/>
            <a:ext cx="292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Avenir Next" panose="020B0503020202020204" pitchFamily="34" charset="0"/>
              </a:rPr>
              <a:t> : Kana</a:t>
            </a:r>
            <a:endParaRPr lang="fr-FR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1DC1B-035B-6B5F-8408-3441E558445D}"/>
              </a:ext>
            </a:extLst>
          </p:cNvPr>
          <p:cNvSpPr txBox="1">
            <a:spLocks/>
          </p:cNvSpPr>
          <p:nvPr/>
        </p:nvSpPr>
        <p:spPr>
          <a:xfrm>
            <a:off x="838204" y="7548531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Ideograms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A5E065-BC79-DBAF-646B-AB2AF81D20A5}"/>
              </a:ext>
            </a:extLst>
          </p:cNvPr>
          <p:cNvSpPr txBox="1">
            <a:spLocks/>
          </p:cNvSpPr>
          <p:nvPr/>
        </p:nvSpPr>
        <p:spPr>
          <a:xfrm>
            <a:off x="838204" y="8327154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Words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1E0E846-72E4-A56C-40EA-01276BE2DA65}"/>
              </a:ext>
            </a:extLst>
          </p:cNvPr>
          <p:cNvSpPr txBox="1">
            <a:spLocks/>
          </p:cNvSpPr>
          <p:nvPr/>
        </p:nvSpPr>
        <p:spPr>
          <a:xfrm>
            <a:off x="838204" y="9105777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Grammar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49B249C-059D-24FE-7B62-530A14E17213}"/>
              </a:ext>
            </a:extLst>
          </p:cNvPr>
          <p:cNvSpPr txBox="1">
            <a:spLocks/>
          </p:cNvSpPr>
          <p:nvPr/>
        </p:nvSpPr>
        <p:spPr>
          <a:xfrm>
            <a:off x="838204" y="9884400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Avenir Next" panose="020B0503020202020204" pitchFamily="34" charset="0"/>
              </a:rPr>
              <a:t>Reading</a:t>
            </a:r>
          </a:p>
        </p:txBody>
      </p:sp>
    </p:spTree>
    <p:extLst>
      <p:ext uri="{BB962C8B-B14F-4D97-AF65-F5344CB8AC3E}">
        <p14:creationId xmlns:p14="http://schemas.microsoft.com/office/powerpoint/2010/main" val="1313860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67DC-4173-583C-CC2B-E4DDAB4C7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84929" cy="1325563"/>
          </a:xfrm>
        </p:spPr>
        <p:txBody>
          <a:bodyPr/>
          <a:lstStyle/>
          <a:p>
            <a:r>
              <a:rPr lang="fr-FR" dirty="0" err="1">
                <a:latin typeface="Avenir Next" panose="020B0503020202020204" pitchFamily="34" charset="0"/>
              </a:rPr>
              <a:t>Syllabary</a:t>
            </a:r>
            <a:endParaRPr lang="fr-FR" dirty="0">
              <a:latin typeface="Avenir Next" panose="020B0503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4C5ABC-0DF8-BF75-B97C-35B3F3F0CA60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503188"/>
          <a:ext cx="10515604" cy="4907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55964">
                  <a:extLst>
                    <a:ext uri="{9D8B030D-6E8A-4147-A177-3AD203B41FA5}">
                      <a16:colId xmlns:a16="http://schemas.microsoft.com/office/drawing/2014/main" val="2280265793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5861586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987760568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65913899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225493209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78175455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676764255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53244355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674640188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026634183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137554538"/>
                    </a:ext>
                  </a:extLst>
                </a:gridCol>
              </a:tblGrid>
              <a:tr h="600273"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ø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t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62114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あ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か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さ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た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な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は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ま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や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ら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わ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561860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い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き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し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ち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に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ひ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み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り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56842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う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く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す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つ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ぬ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ふ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む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ゆ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る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445468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え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け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せ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て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ね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へ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め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れ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772607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お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こ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そ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と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の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ほ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も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よ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ろ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を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071369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ん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856794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566BC552-5840-D000-B319-202DA868384C}"/>
              </a:ext>
            </a:extLst>
          </p:cNvPr>
          <p:cNvSpPr txBox="1">
            <a:spLocks/>
          </p:cNvSpPr>
          <p:nvPr/>
        </p:nvSpPr>
        <p:spPr>
          <a:xfrm>
            <a:off x="3169024" y="365125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Avenir Next" panose="020B0503020202020204" pitchFamily="34" charset="0"/>
              </a:rPr>
              <a:t> : Hiragana</a:t>
            </a:r>
            <a:endParaRPr lang="fr-F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DC8EBA-938E-22F0-0F1F-49B6095436D2}"/>
              </a:ext>
            </a:extLst>
          </p:cNvPr>
          <p:cNvSpPr txBox="1">
            <a:spLocks/>
          </p:cNvSpPr>
          <p:nvPr/>
        </p:nvSpPr>
        <p:spPr>
          <a:xfrm>
            <a:off x="838204" y="7548531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Ideograms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62EB78-7457-17EF-5272-52B2E99000A5}"/>
              </a:ext>
            </a:extLst>
          </p:cNvPr>
          <p:cNvSpPr txBox="1">
            <a:spLocks/>
          </p:cNvSpPr>
          <p:nvPr/>
        </p:nvSpPr>
        <p:spPr>
          <a:xfrm>
            <a:off x="838204" y="8327154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Words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837B16-2BC5-E9D3-C7CE-F83B25D48211}"/>
              </a:ext>
            </a:extLst>
          </p:cNvPr>
          <p:cNvSpPr txBox="1">
            <a:spLocks/>
          </p:cNvSpPr>
          <p:nvPr/>
        </p:nvSpPr>
        <p:spPr>
          <a:xfrm>
            <a:off x="838204" y="9105777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Grammar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A2ADDC-54F9-5E10-AEB1-0CCC2E33AEB2}"/>
              </a:ext>
            </a:extLst>
          </p:cNvPr>
          <p:cNvSpPr txBox="1">
            <a:spLocks/>
          </p:cNvSpPr>
          <p:nvPr/>
        </p:nvSpPr>
        <p:spPr>
          <a:xfrm>
            <a:off x="838204" y="9884400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Avenir Next" panose="020B0503020202020204" pitchFamily="34" charset="0"/>
              </a:rPr>
              <a:t>Reading</a:t>
            </a:r>
          </a:p>
        </p:txBody>
      </p:sp>
    </p:spTree>
    <p:extLst>
      <p:ext uri="{BB962C8B-B14F-4D97-AF65-F5344CB8AC3E}">
        <p14:creationId xmlns:p14="http://schemas.microsoft.com/office/powerpoint/2010/main" val="263041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67DC-4173-583C-CC2B-E4DDAB4C7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26976" cy="1325563"/>
          </a:xfrm>
        </p:spPr>
        <p:txBody>
          <a:bodyPr/>
          <a:lstStyle/>
          <a:p>
            <a:r>
              <a:rPr lang="fr-FR" dirty="0" err="1">
                <a:latin typeface="Avenir Next" panose="020B0503020202020204" pitchFamily="34" charset="0"/>
              </a:rPr>
              <a:t>Syllabary</a:t>
            </a:r>
            <a:r>
              <a:rPr lang="fr-FR" dirty="0">
                <a:latin typeface="Avenir Next" panose="020B0503020202020204" pitchFamily="34" charset="0"/>
              </a:rPr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4C5ABC-0DF8-BF75-B97C-35B3F3F0C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055414"/>
              </p:ext>
            </p:extLst>
          </p:nvPr>
        </p:nvGraphicFramePr>
        <p:xfrm>
          <a:off x="838200" y="1503187"/>
          <a:ext cx="10515600" cy="49896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78572">
                  <a:extLst>
                    <a:ext uri="{9D8B030D-6E8A-4147-A177-3AD203B41FA5}">
                      <a16:colId xmlns:a16="http://schemas.microsoft.com/office/drawing/2014/main" val="2280265793"/>
                    </a:ext>
                  </a:extLst>
                </a:gridCol>
                <a:gridCol w="4162097">
                  <a:extLst>
                    <a:ext uri="{9D8B030D-6E8A-4147-A177-3AD203B41FA5}">
                      <a16:colId xmlns:a16="http://schemas.microsoft.com/office/drawing/2014/main" val="58615862"/>
                    </a:ext>
                  </a:extLst>
                </a:gridCol>
                <a:gridCol w="4374931">
                  <a:extLst>
                    <a:ext uri="{9D8B030D-6E8A-4147-A177-3AD203B41FA5}">
                      <a16:colId xmlns:a16="http://schemas.microsoft.com/office/drawing/2014/main" val="3987760568"/>
                    </a:ext>
                  </a:extLst>
                </a:gridCol>
              </a:tblGrid>
              <a:tr h="831615"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ø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62114"/>
                  </a:ext>
                </a:extLst>
              </a:tr>
              <a:tr h="831615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あ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か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561860"/>
                  </a:ext>
                </a:extLst>
              </a:tr>
              <a:tr h="831615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い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き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56842"/>
                  </a:ext>
                </a:extLst>
              </a:tr>
              <a:tr h="831615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う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く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445468"/>
                  </a:ext>
                </a:extLst>
              </a:tr>
              <a:tr h="831615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え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け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772607"/>
                  </a:ext>
                </a:extLst>
              </a:tr>
              <a:tr h="831615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お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こ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07136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6E327707-FCFD-ADE3-E4AE-4D4CBAF8720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26849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latin typeface="Avenir Next" panose="020B0503020202020204" pitchFamily="34" charset="0"/>
              </a:rPr>
              <a:t>Syllabary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C534B3-D1AF-0292-2F03-016B77020728}"/>
              </a:ext>
            </a:extLst>
          </p:cNvPr>
          <p:cNvSpPr txBox="1">
            <a:spLocks/>
          </p:cNvSpPr>
          <p:nvPr/>
        </p:nvSpPr>
        <p:spPr>
          <a:xfrm>
            <a:off x="838204" y="7548531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Ideograms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E8C927-0D7E-25AC-1FF3-F62793B8A890}"/>
              </a:ext>
            </a:extLst>
          </p:cNvPr>
          <p:cNvSpPr txBox="1">
            <a:spLocks/>
          </p:cNvSpPr>
          <p:nvPr/>
        </p:nvSpPr>
        <p:spPr>
          <a:xfrm>
            <a:off x="838204" y="8327154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Words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D0F66F-7228-D092-D20E-712B0EFFC1A7}"/>
              </a:ext>
            </a:extLst>
          </p:cNvPr>
          <p:cNvSpPr txBox="1">
            <a:spLocks/>
          </p:cNvSpPr>
          <p:nvPr/>
        </p:nvSpPr>
        <p:spPr>
          <a:xfrm>
            <a:off x="838204" y="9105777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Grammar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A5BAB8-4CB6-2F06-3C8B-DEB3429139E5}"/>
              </a:ext>
            </a:extLst>
          </p:cNvPr>
          <p:cNvSpPr txBox="1">
            <a:spLocks/>
          </p:cNvSpPr>
          <p:nvPr/>
        </p:nvSpPr>
        <p:spPr>
          <a:xfrm>
            <a:off x="838204" y="9884400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Avenir Next" panose="020B0503020202020204" pitchFamily="34" charset="0"/>
              </a:rPr>
              <a:t>Reading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6F78B67-4FFD-F0E1-172F-C9A679105A19}"/>
              </a:ext>
            </a:extLst>
          </p:cNvPr>
          <p:cNvSpPr txBox="1">
            <a:spLocks/>
          </p:cNvSpPr>
          <p:nvPr/>
        </p:nvSpPr>
        <p:spPr>
          <a:xfrm>
            <a:off x="3169024" y="365125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Avenir Next" panose="020B0503020202020204" pitchFamily="34" charset="0"/>
              </a:rPr>
              <a:t> : </a:t>
            </a:r>
            <a:r>
              <a:rPr lang="fr-FR" dirty="0" err="1">
                <a:latin typeface="Avenir Next" panose="020B0503020202020204" pitchFamily="34" charset="0"/>
              </a:rPr>
              <a:t>Some</a:t>
            </a:r>
            <a:r>
              <a:rPr lang="fr-FR" dirty="0">
                <a:latin typeface="Avenir Next" panose="020B0503020202020204" pitchFamily="34" charset="0"/>
              </a:rPr>
              <a:t> hiragana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9526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67DC-4173-583C-CC2B-E4DDAB4C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Avenir Next" panose="020B0503020202020204" pitchFamily="34" charset="0"/>
              </a:rPr>
              <a:t>Syllabary</a:t>
            </a:r>
            <a:endParaRPr lang="fr-FR" dirty="0">
              <a:latin typeface="Avenir Next" panose="020B0503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4C5ABC-0DF8-BF75-B97C-35B3F3F0CA60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503187"/>
          <a:ext cx="10515600" cy="49896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78572">
                  <a:extLst>
                    <a:ext uri="{9D8B030D-6E8A-4147-A177-3AD203B41FA5}">
                      <a16:colId xmlns:a16="http://schemas.microsoft.com/office/drawing/2014/main" val="2280265793"/>
                    </a:ext>
                  </a:extLst>
                </a:gridCol>
                <a:gridCol w="4162097">
                  <a:extLst>
                    <a:ext uri="{9D8B030D-6E8A-4147-A177-3AD203B41FA5}">
                      <a16:colId xmlns:a16="http://schemas.microsoft.com/office/drawing/2014/main" val="58615862"/>
                    </a:ext>
                  </a:extLst>
                </a:gridCol>
                <a:gridCol w="4374931">
                  <a:extLst>
                    <a:ext uri="{9D8B030D-6E8A-4147-A177-3AD203B41FA5}">
                      <a16:colId xmlns:a16="http://schemas.microsoft.com/office/drawing/2014/main" val="3987760568"/>
                    </a:ext>
                  </a:extLst>
                </a:gridCol>
              </a:tblGrid>
              <a:tr h="831615"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ø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62114"/>
                  </a:ext>
                </a:extLst>
              </a:tr>
              <a:tr h="831615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あ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ja-JP" altLang="en-US" sz="4000" b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→</a:t>
                      </a:r>
                      <a:r>
                        <a:rPr lang="en-US" altLang="ja-JP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 a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か</a:t>
                      </a:r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ja-JP" altLang="en-US" sz="4000" b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→</a:t>
                      </a:r>
                      <a:r>
                        <a:rPr lang="en-US" altLang="ja-JP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 ka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561860"/>
                  </a:ext>
                </a:extLst>
              </a:tr>
              <a:tr h="831615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い</a:t>
                      </a:r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ja-JP" altLang="en-US" sz="4000" b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→</a:t>
                      </a:r>
                      <a:r>
                        <a:rPr lang="en-US" altLang="ja-JP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ja-JP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i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き</a:t>
                      </a:r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ja-JP" altLang="en-US" sz="4000" b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→</a:t>
                      </a:r>
                      <a:r>
                        <a:rPr lang="en-US" altLang="ja-JP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 ki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56842"/>
                  </a:ext>
                </a:extLst>
              </a:tr>
              <a:tr h="831615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う</a:t>
                      </a:r>
                      <a:r>
                        <a:rPr lang="ja-JP" altLang="en-US" sz="4000" b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→</a:t>
                      </a:r>
                      <a:r>
                        <a:rPr lang="en-US" altLang="ja-JP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 u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く</a:t>
                      </a:r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ja-JP" altLang="en-US" sz="4000" b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→</a:t>
                      </a:r>
                      <a:r>
                        <a:rPr lang="en-US" altLang="ja-JP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ja-JP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ku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445468"/>
                  </a:ext>
                </a:extLst>
              </a:tr>
              <a:tr h="831615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え</a:t>
                      </a:r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ja-JP" altLang="en-US" sz="4000" b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→</a:t>
                      </a:r>
                      <a:r>
                        <a:rPr lang="en-US" altLang="ja-JP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 e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け</a:t>
                      </a:r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ja-JP" altLang="en-US" sz="4000" b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→</a:t>
                      </a:r>
                      <a:r>
                        <a:rPr lang="en-US" altLang="ja-JP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ja-JP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ke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772607"/>
                  </a:ext>
                </a:extLst>
              </a:tr>
              <a:tr h="831615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お</a:t>
                      </a:r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ja-JP" altLang="en-US" sz="4000" b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→</a:t>
                      </a:r>
                      <a:r>
                        <a:rPr lang="en-US" altLang="ja-JP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 o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こ</a:t>
                      </a:r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ja-JP" altLang="en-US" sz="4000" b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→</a:t>
                      </a:r>
                      <a:r>
                        <a:rPr lang="en-US" altLang="ja-JP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 ko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07136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B1B1B308-C66F-B678-67A2-A1A934AE5BC7}"/>
              </a:ext>
            </a:extLst>
          </p:cNvPr>
          <p:cNvSpPr txBox="1">
            <a:spLocks/>
          </p:cNvSpPr>
          <p:nvPr/>
        </p:nvSpPr>
        <p:spPr>
          <a:xfrm>
            <a:off x="3169024" y="365125"/>
            <a:ext cx="8184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Avenir Next" panose="020B0503020202020204" pitchFamily="34" charset="0"/>
              </a:rPr>
              <a:t> : </a:t>
            </a:r>
            <a:r>
              <a:rPr lang="fr-FR" dirty="0" err="1">
                <a:latin typeface="Avenir Next" panose="020B0503020202020204" pitchFamily="34" charset="0"/>
              </a:rPr>
              <a:t>Pronounciation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239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67DC-4173-583C-CC2B-E4DDAB4C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Avenir Next" panose="020B0503020202020204" pitchFamily="34" charset="0"/>
              </a:rPr>
              <a:t>Syllabary</a:t>
            </a:r>
            <a:endParaRPr lang="fr-FR" dirty="0">
              <a:latin typeface="Avenir Next" panose="020B0503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4C5ABC-0DF8-BF75-B97C-35B3F3F0C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78466"/>
              </p:ext>
            </p:extLst>
          </p:nvPr>
        </p:nvGraphicFramePr>
        <p:xfrm>
          <a:off x="838200" y="1503187"/>
          <a:ext cx="10515600" cy="49896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97255">
                  <a:extLst>
                    <a:ext uri="{9D8B030D-6E8A-4147-A177-3AD203B41FA5}">
                      <a16:colId xmlns:a16="http://schemas.microsoft.com/office/drawing/2014/main" val="2280265793"/>
                    </a:ext>
                  </a:extLst>
                </a:gridCol>
                <a:gridCol w="2939247">
                  <a:extLst>
                    <a:ext uri="{9D8B030D-6E8A-4147-A177-3AD203B41FA5}">
                      <a16:colId xmlns:a16="http://schemas.microsoft.com/office/drawing/2014/main" val="58615862"/>
                    </a:ext>
                  </a:extLst>
                </a:gridCol>
                <a:gridCol w="3089549">
                  <a:extLst>
                    <a:ext uri="{9D8B030D-6E8A-4147-A177-3AD203B41FA5}">
                      <a16:colId xmlns:a16="http://schemas.microsoft.com/office/drawing/2014/main" val="3987760568"/>
                    </a:ext>
                  </a:extLst>
                </a:gridCol>
                <a:gridCol w="3089549">
                  <a:extLst>
                    <a:ext uri="{9D8B030D-6E8A-4147-A177-3AD203B41FA5}">
                      <a16:colId xmlns:a16="http://schemas.microsoft.com/office/drawing/2014/main" val="2693686526"/>
                    </a:ext>
                  </a:extLst>
                </a:gridCol>
              </a:tblGrid>
              <a:tr h="831615"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ø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0000">
                        <a:alpha val="5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62114"/>
                  </a:ext>
                </a:extLst>
              </a:tr>
              <a:tr h="831615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あ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か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が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561860"/>
                  </a:ext>
                </a:extLst>
              </a:tr>
              <a:tr h="831615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い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き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ぎ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56842"/>
                  </a:ext>
                </a:extLst>
              </a:tr>
              <a:tr h="831615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う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く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ぐ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445468"/>
                  </a:ext>
                </a:extLst>
              </a:tr>
              <a:tr h="831615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え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け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げ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772607"/>
                  </a:ext>
                </a:extLst>
              </a:tr>
              <a:tr h="831615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お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こ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ご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071369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23B87-2EE6-005A-E08B-3FFF7119210E}"/>
              </a:ext>
            </a:extLst>
          </p:cNvPr>
          <p:cNvSpPr txBox="1">
            <a:spLocks/>
          </p:cNvSpPr>
          <p:nvPr/>
        </p:nvSpPr>
        <p:spPr>
          <a:xfrm>
            <a:off x="838204" y="7548531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Ideograms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087BF5-58B9-4CA5-CC0A-ADD6625FDA97}"/>
              </a:ext>
            </a:extLst>
          </p:cNvPr>
          <p:cNvSpPr txBox="1">
            <a:spLocks/>
          </p:cNvSpPr>
          <p:nvPr/>
        </p:nvSpPr>
        <p:spPr>
          <a:xfrm>
            <a:off x="838204" y="8327154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Words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540365-3786-5B01-F48E-17ED1D861F9E}"/>
              </a:ext>
            </a:extLst>
          </p:cNvPr>
          <p:cNvSpPr txBox="1">
            <a:spLocks/>
          </p:cNvSpPr>
          <p:nvPr/>
        </p:nvSpPr>
        <p:spPr>
          <a:xfrm>
            <a:off x="838204" y="9105777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Grammar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B6A3A0-D056-7C39-D074-99C92D32B35D}"/>
              </a:ext>
            </a:extLst>
          </p:cNvPr>
          <p:cNvSpPr txBox="1">
            <a:spLocks/>
          </p:cNvSpPr>
          <p:nvPr/>
        </p:nvSpPr>
        <p:spPr>
          <a:xfrm>
            <a:off x="838204" y="9884400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Avenir Next" panose="020B0503020202020204" pitchFamily="34" charset="0"/>
              </a:rPr>
              <a:t>Reading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0719C0-AFC3-EBD1-CB66-919791ACD257}"/>
              </a:ext>
            </a:extLst>
          </p:cNvPr>
          <p:cNvSpPr txBox="1">
            <a:spLocks/>
          </p:cNvSpPr>
          <p:nvPr/>
        </p:nvSpPr>
        <p:spPr>
          <a:xfrm>
            <a:off x="3169024" y="365125"/>
            <a:ext cx="8184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Avenir Next" panose="020B0503020202020204" pitchFamily="34" charset="0"/>
              </a:rPr>
              <a:t> : </a:t>
            </a:r>
            <a:r>
              <a:rPr lang="fr-FR" dirty="0" err="1">
                <a:latin typeface="Avenir Next" panose="020B0503020202020204" pitchFamily="34" charset="0"/>
              </a:rPr>
              <a:t>Voiced</a:t>
            </a:r>
            <a:r>
              <a:rPr lang="fr-FR" dirty="0">
                <a:latin typeface="Avenir Next" panose="020B0503020202020204" pitchFamily="34" charset="0"/>
              </a:rPr>
              <a:t> </a:t>
            </a:r>
            <a:r>
              <a:rPr lang="fr-FR" dirty="0" err="1">
                <a:latin typeface="Avenir Next" panose="020B0503020202020204" pitchFamily="34" charset="0"/>
              </a:rPr>
              <a:t>syllables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5981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67DC-4173-583C-CC2B-E4DDAB4C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Avenir Next" panose="020B0503020202020204" pitchFamily="34" charset="0"/>
              </a:rPr>
              <a:t>Syllabary</a:t>
            </a:r>
            <a:endParaRPr lang="fr-FR" dirty="0">
              <a:latin typeface="Avenir Next" panose="020B0503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4C5ABC-0DF8-BF75-B97C-35B3F3F0C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317355"/>
              </p:ext>
            </p:extLst>
          </p:nvPr>
        </p:nvGraphicFramePr>
        <p:xfrm>
          <a:off x="838200" y="1503188"/>
          <a:ext cx="10515600" cy="4907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228026579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5861586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98776056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81759217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65913899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13488525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25493209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4985852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7817545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67676425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16825217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05222471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5324435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67464018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663418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137554538"/>
                    </a:ext>
                  </a:extLst>
                </a:gridCol>
              </a:tblGrid>
              <a:tr h="600273"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ø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t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62114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あ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か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が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さ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ざ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た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だ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な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は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ば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ぱ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ま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や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ら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わ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561860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い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き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ぎ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し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じ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ち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ぢ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に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ひ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び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ぴ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み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り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56842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う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く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ぐ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す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ず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つ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づ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ぬ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ふ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ぶ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ぷ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む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ゆ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る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445468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え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け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げ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せ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ぜ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て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で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ね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へ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べ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ぺ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め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れ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772607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お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こ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ご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そ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ぞ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と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ど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の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ほ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ぼ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ぽ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も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よ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ろ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を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071369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ん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856794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4AAF3-D363-6FFB-C463-2E27872C4F09}"/>
              </a:ext>
            </a:extLst>
          </p:cNvPr>
          <p:cNvSpPr txBox="1">
            <a:spLocks/>
          </p:cNvSpPr>
          <p:nvPr/>
        </p:nvSpPr>
        <p:spPr>
          <a:xfrm>
            <a:off x="838204" y="7548531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Ideograms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2681BF-0273-4EAB-33B8-89336B33F647}"/>
              </a:ext>
            </a:extLst>
          </p:cNvPr>
          <p:cNvSpPr txBox="1">
            <a:spLocks/>
          </p:cNvSpPr>
          <p:nvPr/>
        </p:nvSpPr>
        <p:spPr>
          <a:xfrm>
            <a:off x="838204" y="8327154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Words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1AD2DB-06FA-06CD-545D-CAE6B0C88742}"/>
              </a:ext>
            </a:extLst>
          </p:cNvPr>
          <p:cNvSpPr txBox="1">
            <a:spLocks/>
          </p:cNvSpPr>
          <p:nvPr/>
        </p:nvSpPr>
        <p:spPr>
          <a:xfrm>
            <a:off x="838204" y="9105777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Grammar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54E095-C8D5-3BAE-5938-35F85C0BA13A}"/>
              </a:ext>
            </a:extLst>
          </p:cNvPr>
          <p:cNvSpPr txBox="1">
            <a:spLocks/>
          </p:cNvSpPr>
          <p:nvPr/>
        </p:nvSpPr>
        <p:spPr>
          <a:xfrm>
            <a:off x="838204" y="9884400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Avenir Next" panose="020B0503020202020204" pitchFamily="34" charset="0"/>
              </a:rPr>
              <a:t>Reading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07CD65-D6AF-A503-FF9A-708114D5BFCB}"/>
              </a:ext>
            </a:extLst>
          </p:cNvPr>
          <p:cNvSpPr txBox="1">
            <a:spLocks/>
          </p:cNvSpPr>
          <p:nvPr/>
        </p:nvSpPr>
        <p:spPr>
          <a:xfrm>
            <a:off x="3169024" y="365125"/>
            <a:ext cx="8184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venir Next" panose="020B0503020202020204" pitchFamily="34" charset="0"/>
              </a:rPr>
              <a:t> : Full Hiragana Table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6734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67DC-4173-583C-CC2B-E4DDAB4C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Avenir Next" panose="020B0503020202020204" pitchFamily="34" charset="0"/>
              </a:rPr>
              <a:t>Syllabary</a:t>
            </a:r>
            <a:endParaRPr lang="fr-FR" dirty="0">
              <a:latin typeface="Avenir Next" panose="020B0503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4C5ABC-0DF8-BF75-B97C-35B3F3F0C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565611"/>
              </p:ext>
            </p:extLst>
          </p:nvPr>
        </p:nvGraphicFramePr>
        <p:xfrm>
          <a:off x="838200" y="1503187"/>
          <a:ext cx="10515600" cy="49896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228026579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98776056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81759217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65913899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13488525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22549320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4985852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67676425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16825217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052224712"/>
                    </a:ext>
                  </a:extLst>
                </a:gridCol>
              </a:tblGrid>
              <a:tr h="831615">
                <a:tc>
                  <a:txBody>
                    <a:bodyPr/>
                    <a:lstStyle/>
                    <a:p>
                      <a:pPr algn="ctr"/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t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62114"/>
                  </a:ext>
                </a:extLst>
              </a:tr>
              <a:tr h="831615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か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が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さ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ざ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た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だ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は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ば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ぱ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561860"/>
                  </a:ext>
                </a:extLst>
              </a:tr>
              <a:tr h="831615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き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ぎ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し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じ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ち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ぢ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ひ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び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ぴ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56842"/>
                  </a:ext>
                </a:extLst>
              </a:tr>
              <a:tr h="831615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く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ぐ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す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ず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つ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づ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ふ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ぶ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ぷ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445468"/>
                  </a:ext>
                </a:extLst>
              </a:tr>
              <a:tr h="831615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け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げ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せ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ぜ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て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で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へ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べ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ぺ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772607"/>
                  </a:ext>
                </a:extLst>
              </a:tr>
              <a:tr h="831615"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こ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ご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そ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ぞ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と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ど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ほ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ぼ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000" b="0" dirty="0" err="1">
                          <a:solidFill>
                            <a:schemeClr val="tx1"/>
                          </a:solidFill>
                          <a:latin typeface="Avenir Next" panose="020B0503020202020204" pitchFamily="34" charset="0"/>
                        </a:rPr>
                        <a:t>ぽ</a:t>
                      </a:r>
                      <a:endParaRPr lang="fr-FR" sz="4000" b="0" dirty="0">
                        <a:solidFill>
                          <a:schemeClr val="tx1"/>
                        </a:solidFill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071369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E7F97-FEB4-BC69-484F-E18EA24F5CBC}"/>
              </a:ext>
            </a:extLst>
          </p:cNvPr>
          <p:cNvSpPr txBox="1">
            <a:spLocks/>
          </p:cNvSpPr>
          <p:nvPr/>
        </p:nvSpPr>
        <p:spPr>
          <a:xfrm>
            <a:off x="838204" y="7548531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Ideograms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635628-7B1D-004D-05C4-1172DCAF1648}"/>
              </a:ext>
            </a:extLst>
          </p:cNvPr>
          <p:cNvSpPr txBox="1">
            <a:spLocks/>
          </p:cNvSpPr>
          <p:nvPr/>
        </p:nvSpPr>
        <p:spPr>
          <a:xfrm>
            <a:off x="838204" y="8327154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Words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7D7B5D-4BBE-7A17-D747-D396485D6476}"/>
              </a:ext>
            </a:extLst>
          </p:cNvPr>
          <p:cNvSpPr txBox="1">
            <a:spLocks/>
          </p:cNvSpPr>
          <p:nvPr/>
        </p:nvSpPr>
        <p:spPr>
          <a:xfrm>
            <a:off x="838204" y="9105777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Avenir Next" panose="020B0503020202020204" pitchFamily="34" charset="0"/>
              </a:rPr>
              <a:t>Grammar</a:t>
            </a:r>
            <a:endParaRPr lang="fr-FR" dirty="0">
              <a:latin typeface="Avenir Next" panose="020B0503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C852D0-767A-D087-0D47-0FBB7E72B456}"/>
              </a:ext>
            </a:extLst>
          </p:cNvPr>
          <p:cNvSpPr txBox="1">
            <a:spLocks/>
          </p:cNvSpPr>
          <p:nvPr/>
        </p:nvSpPr>
        <p:spPr>
          <a:xfrm>
            <a:off x="838204" y="9884400"/>
            <a:ext cx="10515600" cy="77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Avenir Next" panose="020B0503020202020204" pitchFamily="34" charset="0"/>
              </a:rPr>
              <a:t>Reading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81142F-8F1E-DBE5-B11C-505B2F36FF3B}"/>
              </a:ext>
            </a:extLst>
          </p:cNvPr>
          <p:cNvSpPr txBox="1">
            <a:spLocks/>
          </p:cNvSpPr>
          <p:nvPr/>
        </p:nvSpPr>
        <p:spPr>
          <a:xfrm>
            <a:off x="3169024" y="365125"/>
            <a:ext cx="8184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venir Next" panose="020B0503020202020204" pitchFamily="34" charset="0"/>
              </a:rPr>
              <a:t> : Hiragana Voiced Syllables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2429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849</Words>
  <Application>Microsoft Macintosh PowerPoint</Application>
  <PresentationFormat>Widescreen</PresentationFormat>
  <Paragraphs>517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UD Digi Kyokasho N-R</vt:lpstr>
      <vt:lpstr>Aptos</vt:lpstr>
      <vt:lpstr>Aptos Display</vt:lpstr>
      <vt:lpstr>Arial</vt:lpstr>
      <vt:lpstr>Avenir Book</vt:lpstr>
      <vt:lpstr>Avenir Next</vt:lpstr>
      <vt:lpstr>Office Theme</vt:lpstr>
      <vt:lpstr>Japanese</vt:lpstr>
      <vt:lpstr>What you will learn :</vt:lpstr>
      <vt:lpstr>Syllabary</vt:lpstr>
      <vt:lpstr>Syllabary</vt:lpstr>
      <vt:lpstr>Syllabary </vt:lpstr>
      <vt:lpstr>Syllabary</vt:lpstr>
      <vt:lpstr>Syllabary</vt:lpstr>
      <vt:lpstr>Syllabary</vt:lpstr>
      <vt:lpstr>Syllabary</vt:lpstr>
      <vt:lpstr>Syllabary</vt:lpstr>
      <vt:lpstr>Syllabary</vt:lpstr>
      <vt:lpstr>Ideograms</vt:lpstr>
      <vt:lpstr>Ideograms</vt:lpstr>
      <vt:lpstr>Ideograms</vt:lpstr>
      <vt:lpstr>Ideograms</vt:lpstr>
      <vt:lpstr>Ideograms</vt:lpstr>
      <vt:lpstr>Words</vt:lpstr>
      <vt:lpstr>Words</vt:lpstr>
      <vt:lpstr>Words</vt:lpstr>
      <vt:lpstr>Grammar</vt:lpstr>
      <vt:lpstr>Grammar</vt:lpstr>
      <vt:lpstr>Reading</vt:lpstr>
      <vt:lpstr>Reading</vt:lpstr>
      <vt:lpstr>Reading</vt:lpstr>
      <vt:lpstr>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Japanese</dc:title>
  <dc:creator>Arno Wilhelm</dc:creator>
  <cp:lastModifiedBy>Arno Wilhelm</cp:lastModifiedBy>
  <cp:revision>3</cp:revision>
  <dcterms:created xsi:type="dcterms:W3CDTF">2024-04-08T23:50:33Z</dcterms:created>
  <dcterms:modified xsi:type="dcterms:W3CDTF">2024-04-09T21:13:52Z</dcterms:modified>
</cp:coreProperties>
</file>